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6"/>
  </p:notesMasterIdLst>
  <p:sldIdLst>
    <p:sldId id="264" r:id="rId3"/>
    <p:sldId id="298" r:id="rId4"/>
    <p:sldId id="300" r:id="rId5"/>
    <p:sldId id="290" r:id="rId6"/>
    <p:sldId id="284" r:id="rId7"/>
    <p:sldId id="293" r:id="rId8"/>
    <p:sldId id="294" r:id="rId9"/>
    <p:sldId id="258" r:id="rId10"/>
    <p:sldId id="295" r:id="rId11"/>
    <p:sldId id="259" r:id="rId12"/>
    <p:sldId id="260" r:id="rId13"/>
    <p:sldId id="261" r:id="rId14"/>
    <p:sldId id="262" r:id="rId15"/>
    <p:sldId id="287" r:id="rId16"/>
    <p:sldId id="289" r:id="rId17"/>
    <p:sldId id="296" r:id="rId18"/>
    <p:sldId id="278" r:id="rId19"/>
    <p:sldId id="279" r:id="rId20"/>
    <p:sldId id="280" r:id="rId21"/>
    <p:sldId id="282" r:id="rId22"/>
    <p:sldId id="299" r:id="rId23"/>
    <p:sldId id="301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F882B-5A99-4BD3-B219-F3178789573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554042-CEB9-4E27-BFBC-6CE755B8CDD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Research </a:t>
          </a:r>
          <a:endParaRPr lang="en-US" dirty="0"/>
        </a:p>
      </dgm:t>
    </dgm:pt>
    <dgm:pt modelId="{12DD810E-4480-489D-BF15-9E95D45EA6FF}" type="parTrans" cxnId="{7AB95A85-2FC2-4BD7-BA82-7A497CE74963}">
      <dgm:prSet/>
      <dgm:spPr/>
      <dgm:t>
        <a:bodyPr/>
        <a:lstStyle/>
        <a:p>
          <a:endParaRPr lang="en-US"/>
        </a:p>
      </dgm:t>
    </dgm:pt>
    <dgm:pt modelId="{E36F2112-015A-4FD0-B047-9129CD453207}" type="sibTrans" cxnId="{7AB95A85-2FC2-4BD7-BA82-7A497CE74963}">
      <dgm:prSet/>
      <dgm:spPr/>
      <dgm:t>
        <a:bodyPr/>
        <a:lstStyle/>
        <a:p>
          <a:endParaRPr lang="en-US"/>
        </a:p>
      </dgm:t>
    </dgm:pt>
    <dgm:pt modelId="{E6E5C19C-62F9-4C5D-B801-824F714D8CD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dirty="0" smtClean="0"/>
            <a:t>Emphasis on research by women for women issues</a:t>
          </a:r>
          <a:endParaRPr lang="en-US" sz="2200" dirty="0"/>
        </a:p>
      </dgm:t>
    </dgm:pt>
    <dgm:pt modelId="{98DD33F1-2BCF-492E-8324-3CBDDBD6BBC9}" type="parTrans" cxnId="{F1849A10-4249-4709-A48D-128DBB1F8500}">
      <dgm:prSet/>
      <dgm:spPr/>
      <dgm:t>
        <a:bodyPr/>
        <a:lstStyle/>
        <a:p>
          <a:endParaRPr lang="en-US"/>
        </a:p>
      </dgm:t>
    </dgm:pt>
    <dgm:pt modelId="{FE194072-B674-4A44-9963-003528AD535F}" type="sibTrans" cxnId="{F1849A10-4249-4709-A48D-128DBB1F8500}">
      <dgm:prSet/>
      <dgm:spPr/>
      <dgm:t>
        <a:bodyPr/>
        <a:lstStyle/>
        <a:p>
          <a:endParaRPr lang="en-US"/>
        </a:p>
      </dgm:t>
    </dgm:pt>
    <dgm:pt modelId="{3CB93B45-B8A2-4D58-99CA-198FA932E9E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dirty="0" smtClean="0"/>
            <a:t>Women empowerment</a:t>
          </a:r>
          <a:endParaRPr lang="en-US" sz="2200" dirty="0"/>
        </a:p>
      </dgm:t>
    </dgm:pt>
    <dgm:pt modelId="{AF4BF54E-96B9-4535-A5BC-EA839094D000}" type="parTrans" cxnId="{08EB8701-4483-433C-8BE4-01B981AD14DE}">
      <dgm:prSet/>
      <dgm:spPr/>
      <dgm:t>
        <a:bodyPr/>
        <a:lstStyle/>
        <a:p>
          <a:endParaRPr lang="en-US"/>
        </a:p>
      </dgm:t>
    </dgm:pt>
    <dgm:pt modelId="{FF110164-5EAD-49E7-B26C-E347C1C26F6F}" type="sibTrans" cxnId="{08EB8701-4483-433C-8BE4-01B981AD14DE}">
      <dgm:prSet/>
      <dgm:spPr/>
      <dgm:t>
        <a:bodyPr/>
        <a:lstStyle/>
        <a:p>
          <a:endParaRPr lang="en-US"/>
        </a:p>
      </dgm:t>
    </dgm:pt>
    <dgm:pt modelId="{18AB300D-BA17-4DF0-978E-2199F7392BD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dirty="0" smtClean="0"/>
            <a:t>Environmental issues</a:t>
          </a:r>
          <a:endParaRPr lang="en-US" sz="2200" dirty="0"/>
        </a:p>
      </dgm:t>
    </dgm:pt>
    <dgm:pt modelId="{659FB9D2-8725-4877-B3C3-6EEB17C6A31A}" type="parTrans" cxnId="{6A1A0BF6-AA7D-4044-89EE-3E241C96BADC}">
      <dgm:prSet/>
      <dgm:spPr/>
      <dgm:t>
        <a:bodyPr/>
        <a:lstStyle/>
        <a:p>
          <a:endParaRPr lang="en-US"/>
        </a:p>
      </dgm:t>
    </dgm:pt>
    <dgm:pt modelId="{90318FB5-46C9-40A8-84CF-2DC3CD20E4E3}" type="sibTrans" cxnId="{6A1A0BF6-AA7D-4044-89EE-3E241C96BADC}">
      <dgm:prSet/>
      <dgm:spPr/>
      <dgm:t>
        <a:bodyPr/>
        <a:lstStyle/>
        <a:p>
          <a:endParaRPr lang="en-US"/>
        </a:p>
      </dgm:t>
    </dgm:pt>
    <dgm:pt modelId="{86D1AB3B-1223-467B-80AC-F59737D2165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dirty="0" smtClean="0"/>
            <a:t>Product Innovation</a:t>
          </a:r>
          <a:endParaRPr lang="en-US" sz="2200" dirty="0"/>
        </a:p>
      </dgm:t>
    </dgm:pt>
    <dgm:pt modelId="{434C736A-FDCB-4767-AFF2-F6AF0CC49A2B}" type="parTrans" cxnId="{3BB1D26A-57A0-4FBC-B8B3-0AFDDD7FFB17}">
      <dgm:prSet/>
      <dgm:spPr/>
      <dgm:t>
        <a:bodyPr/>
        <a:lstStyle/>
        <a:p>
          <a:endParaRPr lang="en-US"/>
        </a:p>
      </dgm:t>
    </dgm:pt>
    <dgm:pt modelId="{621DC550-67FD-4C21-AD25-D60C0C701F8B}" type="sibTrans" cxnId="{3BB1D26A-57A0-4FBC-B8B3-0AFDDD7FFB17}">
      <dgm:prSet/>
      <dgm:spPr/>
      <dgm:t>
        <a:bodyPr/>
        <a:lstStyle/>
        <a:p>
          <a:endParaRPr lang="en-US"/>
        </a:p>
      </dgm:t>
    </dgm:pt>
    <dgm:pt modelId="{A01A0383-8021-42A3-AAC0-6AA5EB20DA1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Academic- Community- Government collaboration</a:t>
          </a:r>
          <a:endParaRPr lang="en-US" dirty="0"/>
        </a:p>
      </dgm:t>
    </dgm:pt>
    <dgm:pt modelId="{3EC1BFCB-1C28-4890-A78F-08DFE7EB94B1}" type="parTrans" cxnId="{BDD61DF0-AA6E-40B6-B250-3BB44338927C}">
      <dgm:prSet/>
      <dgm:spPr/>
      <dgm:t>
        <a:bodyPr/>
        <a:lstStyle/>
        <a:p>
          <a:endParaRPr lang="en-US"/>
        </a:p>
      </dgm:t>
    </dgm:pt>
    <dgm:pt modelId="{5C00D613-B91C-4EF4-98DD-95324BC595FE}" type="sibTrans" cxnId="{BDD61DF0-AA6E-40B6-B250-3BB44338927C}">
      <dgm:prSet/>
      <dgm:spPr/>
      <dgm:t>
        <a:bodyPr/>
        <a:lstStyle/>
        <a:p>
          <a:endParaRPr lang="en-US"/>
        </a:p>
      </dgm:t>
    </dgm:pt>
    <dgm:pt modelId="{A7112DEB-B461-4B5D-9F8C-2D54DE4938A5}" type="pres">
      <dgm:prSet presAssocID="{6E8F882B-5A99-4BD3-B219-F3178789573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625658-FB94-4C7F-8FD0-BC4FF295409B}" type="pres">
      <dgm:prSet presAssocID="{C0554042-CEB9-4E27-BFBC-6CE755B8CDDE}" presName="centerShape" presStyleLbl="node0" presStyleIdx="0" presStyleCnt="1" custScaleX="117194" custScaleY="116793" custLinFactNeighborX="610" custLinFactNeighborY="1829"/>
      <dgm:spPr/>
      <dgm:t>
        <a:bodyPr/>
        <a:lstStyle/>
        <a:p>
          <a:endParaRPr lang="en-US"/>
        </a:p>
      </dgm:t>
    </dgm:pt>
    <dgm:pt modelId="{0C77C92D-BEE9-430A-85C0-1038CB2FF3C1}" type="pres">
      <dgm:prSet presAssocID="{E6E5C19C-62F9-4C5D-B801-824F714D8CDB}" presName="node" presStyleLbl="node1" presStyleIdx="0" presStyleCnt="5" custScaleX="145179" custScaleY="145374" custRadScaleRad="102238" custRadScaleInc="-4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DE6E2-54E4-4DEE-B73E-4D0D9B52BBB4}" type="pres">
      <dgm:prSet presAssocID="{E6E5C19C-62F9-4C5D-B801-824F714D8CDB}" presName="dummy" presStyleCnt="0"/>
      <dgm:spPr/>
    </dgm:pt>
    <dgm:pt modelId="{589312B6-D0B4-465E-9180-6D870B84D9DC}" type="pres">
      <dgm:prSet presAssocID="{FE194072-B674-4A44-9963-003528AD535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A9F458B-8B43-4E6E-8873-6BD54D2A11BA}" type="pres">
      <dgm:prSet presAssocID="{3CB93B45-B8A2-4D58-99CA-198FA932E9E7}" presName="node" presStyleLbl="node1" presStyleIdx="1" presStyleCnt="5" custScaleX="164717" custScaleY="162305" custRadScaleRad="113309" custRadScaleInc="-1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3AD8B-AC04-4DC9-9294-E0B3ECA224E7}" type="pres">
      <dgm:prSet presAssocID="{3CB93B45-B8A2-4D58-99CA-198FA932E9E7}" presName="dummy" presStyleCnt="0"/>
      <dgm:spPr/>
    </dgm:pt>
    <dgm:pt modelId="{ED09F59F-9F27-43C0-8A66-7D3DCE15ED62}" type="pres">
      <dgm:prSet presAssocID="{FF110164-5EAD-49E7-B26C-E347C1C26F6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A293FA7-3461-45C2-BE4C-22D3EF3D8EC8}" type="pres">
      <dgm:prSet presAssocID="{A01A0383-8021-42A3-AAC0-6AA5EB20DA11}" presName="node" presStyleLbl="node1" presStyleIdx="2" presStyleCnt="5" custScaleX="147281" custScaleY="147281" custRadScaleRad="113615" custRadScaleInc="-25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66253-23BB-45DA-9DED-DE257EC96537}" type="pres">
      <dgm:prSet presAssocID="{A01A0383-8021-42A3-AAC0-6AA5EB20DA11}" presName="dummy" presStyleCnt="0"/>
      <dgm:spPr/>
    </dgm:pt>
    <dgm:pt modelId="{32E5C60B-1D1D-4E73-9641-509C2A989EF3}" type="pres">
      <dgm:prSet presAssocID="{5C00D613-B91C-4EF4-98DD-95324BC595F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3CD5657-217D-42B0-9B0B-E5912BA5E27B}" type="pres">
      <dgm:prSet presAssocID="{18AB300D-BA17-4DF0-978E-2199F7392BD3}" presName="node" presStyleLbl="node1" presStyleIdx="3" presStyleCnt="5" custScaleX="157659" custScaleY="164003" custRadScaleRad="110601" custRadScaleInc="27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D4C84-830A-40BD-B02E-5724A5258D72}" type="pres">
      <dgm:prSet presAssocID="{18AB300D-BA17-4DF0-978E-2199F7392BD3}" presName="dummy" presStyleCnt="0"/>
      <dgm:spPr/>
    </dgm:pt>
    <dgm:pt modelId="{60C1DAF8-3B7A-4289-88CE-54FB6BFBB0F0}" type="pres">
      <dgm:prSet presAssocID="{90318FB5-46C9-40A8-84CF-2DC3CD20E4E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53A424C-5EEC-4C88-93D6-C6B66DCB9504}" type="pres">
      <dgm:prSet presAssocID="{86D1AB3B-1223-467B-80AC-F59737D21658}" presName="node" presStyleLbl="node1" presStyleIdx="4" presStyleCnt="5" custScaleX="144659" custScaleY="148095" custRadScaleRad="109795" custRadScaleInc="-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33B47-F048-449A-9AF5-8D49EE352B4C}" type="pres">
      <dgm:prSet presAssocID="{86D1AB3B-1223-467B-80AC-F59737D21658}" presName="dummy" presStyleCnt="0"/>
      <dgm:spPr/>
    </dgm:pt>
    <dgm:pt modelId="{C01818B8-B3F4-4FCE-B7BB-8B3D2910850C}" type="pres">
      <dgm:prSet presAssocID="{621DC550-67FD-4C21-AD25-D60C0C701F8B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8EB8701-4483-433C-8BE4-01B981AD14DE}" srcId="{C0554042-CEB9-4E27-BFBC-6CE755B8CDDE}" destId="{3CB93B45-B8A2-4D58-99CA-198FA932E9E7}" srcOrd="1" destOrd="0" parTransId="{AF4BF54E-96B9-4535-A5BC-EA839094D000}" sibTransId="{FF110164-5EAD-49E7-B26C-E347C1C26F6F}"/>
    <dgm:cxn modelId="{B0013CC5-9C89-4C6B-BE66-5437F5B7462A}" type="presOf" srcId="{FF110164-5EAD-49E7-B26C-E347C1C26F6F}" destId="{ED09F59F-9F27-43C0-8A66-7D3DCE15ED62}" srcOrd="0" destOrd="0" presId="urn:microsoft.com/office/officeart/2005/8/layout/radial6"/>
    <dgm:cxn modelId="{BB962A53-3FD0-4B4B-B3FD-F74D0F7BBDAA}" type="presOf" srcId="{E6E5C19C-62F9-4C5D-B801-824F714D8CDB}" destId="{0C77C92D-BEE9-430A-85C0-1038CB2FF3C1}" srcOrd="0" destOrd="0" presId="urn:microsoft.com/office/officeart/2005/8/layout/radial6"/>
    <dgm:cxn modelId="{3BB1D26A-57A0-4FBC-B8B3-0AFDDD7FFB17}" srcId="{C0554042-CEB9-4E27-BFBC-6CE755B8CDDE}" destId="{86D1AB3B-1223-467B-80AC-F59737D21658}" srcOrd="4" destOrd="0" parTransId="{434C736A-FDCB-4767-AFF2-F6AF0CC49A2B}" sibTransId="{621DC550-67FD-4C21-AD25-D60C0C701F8B}"/>
    <dgm:cxn modelId="{9A706CEC-F83A-4626-BC19-92A6264E2DA8}" type="presOf" srcId="{86D1AB3B-1223-467B-80AC-F59737D21658}" destId="{D53A424C-5EEC-4C88-93D6-C6B66DCB9504}" srcOrd="0" destOrd="0" presId="urn:microsoft.com/office/officeart/2005/8/layout/radial6"/>
    <dgm:cxn modelId="{9FD33C84-C545-4825-B0FF-56B07F102715}" type="presOf" srcId="{C0554042-CEB9-4E27-BFBC-6CE755B8CDDE}" destId="{80625658-FB94-4C7F-8FD0-BC4FF295409B}" srcOrd="0" destOrd="0" presId="urn:microsoft.com/office/officeart/2005/8/layout/radial6"/>
    <dgm:cxn modelId="{7AB95A85-2FC2-4BD7-BA82-7A497CE74963}" srcId="{6E8F882B-5A99-4BD3-B219-F31787895737}" destId="{C0554042-CEB9-4E27-BFBC-6CE755B8CDDE}" srcOrd="0" destOrd="0" parTransId="{12DD810E-4480-489D-BF15-9E95D45EA6FF}" sibTransId="{E36F2112-015A-4FD0-B047-9129CD453207}"/>
    <dgm:cxn modelId="{A35FB4E7-834F-48B7-A38A-C1E496E3CFC6}" type="presOf" srcId="{90318FB5-46C9-40A8-84CF-2DC3CD20E4E3}" destId="{60C1DAF8-3B7A-4289-88CE-54FB6BFBB0F0}" srcOrd="0" destOrd="0" presId="urn:microsoft.com/office/officeart/2005/8/layout/radial6"/>
    <dgm:cxn modelId="{8614CEB3-40A5-4C8A-B7BD-A5DF40BE0E54}" type="presOf" srcId="{3CB93B45-B8A2-4D58-99CA-198FA932E9E7}" destId="{CA9F458B-8B43-4E6E-8873-6BD54D2A11BA}" srcOrd="0" destOrd="0" presId="urn:microsoft.com/office/officeart/2005/8/layout/radial6"/>
    <dgm:cxn modelId="{F1849A10-4249-4709-A48D-128DBB1F8500}" srcId="{C0554042-CEB9-4E27-BFBC-6CE755B8CDDE}" destId="{E6E5C19C-62F9-4C5D-B801-824F714D8CDB}" srcOrd="0" destOrd="0" parTransId="{98DD33F1-2BCF-492E-8324-3CBDDBD6BBC9}" sibTransId="{FE194072-B674-4A44-9963-003528AD535F}"/>
    <dgm:cxn modelId="{33435D3A-90A6-4BDE-B49D-ADB13FAEF7BF}" type="presOf" srcId="{FE194072-B674-4A44-9963-003528AD535F}" destId="{589312B6-D0B4-465E-9180-6D870B84D9DC}" srcOrd="0" destOrd="0" presId="urn:microsoft.com/office/officeart/2005/8/layout/radial6"/>
    <dgm:cxn modelId="{35CD2C46-B337-4C73-910F-CB16B7964AAD}" type="presOf" srcId="{18AB300D-BA17-4DF0-978E-2199F7392BD3}" destId="{C3CD5657-217D-42B0-9B0B-E5912BA5E27B}" srcOrd="0" destOrd="0" presId="urn:microsoft.com/office/officeart/2005/8/layout/radial6"/>
    <dgm:cxn modelId="{BA3CD9D3-B0C9-463E-8A54-DFD474C74CBC}" type="presOf" srcId="{A01A0383-8021-42A3-AAC0-6AA5EB20DA11}" destId="{7A293FA7-3461-45C2-BE4C-22D3EF3D8EC8}" srcOrd="0" destOrd="0" presId="urn:microsoft.com/office/officeart/2005/8/layout/radial6"/>
    <dgm:cxn modelId="{1A629618-EE28-418B-9445-788F6E9283F4}" type="presOf" srcId="{6E8F882B-5A99-4BD3-B219-F31787895737}" destId="{A7112DEB-B461-4B5D-9F8C-2D54DE4938A5}" srcOrd="0" destOrd="0" presId="urn:microsoft.com/office/officeart/2005/8/layout/radial6"/>
    <dgm:cxn modelId="{66829823-CDE5-4A32-ADC8-3E58D6B9F697}" type="presOf" srcId="{621DC550-67FD-4C21-AD25-D60C0C701F8B}" destId="{C01818B8-B3F4-4FCE-B7BB-8B3D2910850C}" srcOrd="0" destOrd="0" presId="urn:microsoft.com/office/officeart/2005/8/layout/radial6"/>
    <dgm:cxn modelId="{6A1A0BF6-AA7D-4044-89EE-3E241C96BADC}" srcId="{C0554042-CEB9-4E27-BFBC-6CE755B8CDDE}" destId="{18AB300D-BA17-4DF0-978E-2199F7392BD3}" srcOrd="3" destOrd="0" parTransId="{659FB9D2-8725-4877-B3C3-6EEB17C6A31A}" sibTransId="{90318FB5-46C9-40A8-84CF-2DC3CD20E4E3}"/>
    <dgm:cxn modelId="{7C9CB629-8EAA-4F18-8B87-35E6F4A6D3CB}" type="presOf" srcId="{5C00D613-B91C-4EF4-98DD-95324BC595FE}" destId="{32E5C60B-1D1D-4E73-9641-509C2A989EF3}" srcOrd="0" destOrd="0" presId="urn:microsoft.com/office/officeart/2005/8/layout/radial6"/>
    <dgm:cxn modelId="{BDD61DF0-AA6E-40B6-B250-3BB44338927C}" srcId="{C0554042-CEB9-4E27-BFBC-6CE755B8CDDE}" destId="{A01A0383-8021-42A3-AAC0-6AA5EB20DA11}" srcOrd="2" destOrd="0" parTransId="{3EC1BFCB-1C28-4890-A78F-08DFE7EB94B1}" sibTransId="{5C00D613-B91C-4EF4-98DD-95324BC595FE}"/>
    <dgm:cxn modelId="{CDB3502D-D9D7-457D-B93A-EBB054D1AAE9}" type="presParOf" srcId="{A7112DEB-B461-4B5D-9F8C-2D54DE4938A5}" destId="{80625658-FB94-4C7F-8FD0-BC4FF295409B}" srcOrd="0" destOrd="0" presId="urn:microsoft.com/office/officeart/2005/8/layout/radial6"/>
    <dgm:cxn modelId="{4C78F69B-4BEB-4B16-BE94-BA901002847B}" type="presParOf" srcId="{A7112DEB-B461-4B5D-9F8C-2D54DE4938A5}" destId="{0C77C92D-BEE9-430A-85C0-1038CB2FF3C1}" srcOrd="1" destOrd="0" presId="urn:microsoft.com/office/officeart/2005/8/layout/radial6"/>
    <dgm:cxn modelId="{89A993F8-4C68-4A25-AB48-18409AD2AD50}" type="presParOf" srcId="{A7112DEB-B461-4B5D-9F8C-2D54DE4938A5}" destId="{111DE6E2-54E4-4DEE-B73E-4D0D9B52BBB4}" srcOrd="2" destOrd="0" presId="urn:microsoft.com/office/officeart/2005/8/layout/radial6"/>
    <dgm:cxn modelId="{1B5B5D47-E9B4-4A58-9051-61DCD4C7ED12}" type="presParOf" srcId="{A7112DEB-B461-4B5D-9F8C-2D54DE4938A5}" destId="{589312B6-D0B4-465E-9180-6D870B84D9DC}" srcOrd="3" destOrd="0" presId="urn:microsoft.com/office/officeart/2005/8/layout/radial6"/>
    <dgm:cxn modelId="{FB8AF332-E4DC-4C6F-A8F4-744B76C4FE4F}" type="presParOf" srcId="{A7112DEB-B461-4B5D-9F8C-2D54DE4938A5}" destId="{CA9F458B-8B43-4E6E-8873-6BD54D2A11BA}" srcOrd="4" destOrd="0" presId="urn:microsoft.com/office/officeart/2005/8/layout/radial6"/>
    <dgm:cxn modelId="{3C725CF6-64AE-486E-A129-9260D2118755}" type="presParOf" srcId="{A7112DEB-B461-4B5D-9F8C-2D54DE4938A5}" destId="{37A3AD8B-AC04-4DC9-9294-E0B3ECA224E7}" srcOrd="5" destOrd="0" presId="urn:microsoft.com/office/officeart/2005/8/layout/radial6"/>
    <dgm:cxn modelId="{FD550FED-0329-4A89-8843-394AE892F386}" type="presParOf" srcId="{A7112DEB-B461-4B5D-9F8C-2D54DE4938A5}" destId="{ED09F59F-9F27-43C0-8A66-7D3DCE15ED62}" srcOrd="6" destOrd="0" presId="urn:microsoft.com/office/officeart/2005/8/layout/radial6"/>
    <dgm:cxn modelId="{95EE6F4F-5EF0-4F61-AF12-1AA6B7B5187D}" type="presParOf" srcId="{A7112DEB-B461-4B5D-9F8C-2D54DE4938A5}" destId="{7A293FA7-3461-45C2-BE4C-22D3EF3D8EC8}" srcOrd="7" destOrd="0" presId="urn:microsoft.com/office/officeart/2005/8/layout/radial6"/>
    <dgm:cxn modelId="{5D842467-1DE4-4590-93D1-CA01FCC703CE}" type="presParOf" srcId="{A7112DEB-B461-4B5D-9F8C-2D54DE4938A5}" destId="{B0E66253-23BB-45DA-9DED-DE257EC96537}" srcOrd="8" destOrd="0" presId="urn:microsoft.com/office/officeart/2005/8/layout/radial6"/>
    <dgm:cxn modelId="{9BD59603-B488-4103-8F38-C31135A8BA4D}" type="presParOf" srcId="{A7112DEB-B461-4B5D-9F8C-2D54DE4938A5}" destId="{32E5C60B-1D1D-4E73-9641-509C2A989EF3}" srcOrd="9" destOrd="0" presId="urn:microsoft.com/office/officeart/2005/8/layout/radial6"/>
    <dgm:cxn modelId="{4D2C218E-DE39-4AAA-8020-9BC7BCB35275}" type="presParOf" srcId="{A7112DEB-B461-4B5D-9F8C-2D54DE4938A5}" destId="{C3CD5657-217D-42B0-9B0B-E5912BA5E27B}" srcOrd="10" destOrd="0" presId="urn:microsoft.com/office/officeart/2005/8/layout/radial6"/>
    <dgm:cxn modelId="{D98A12E8-D6B0-4F5F-86E5-2E2CB1A6258F}" type="presParOf" srcId="{A7112DEB-B461-4B5D-9F8C-2D54DE4938A5}" destId="{493D4C84-830A-40BD-B02E-5724A5258D72}" srcOrd="11" destOrd="0" presId="urn:microsoft.com/office/officeart/2005/8/layout/radial6"/>
    <dgm:cxn modelId="{930CEFA1-E347-42CB-A49A-11DEEF7711F9}" type="presParOf" srcId="{A7112DEB-B461-4B5D-9F8C-2D54DE4938A5}" destId="{60C1DAF8-3B7A-4289-88CE-54FB6BFBB0F0}" srcOrd="12" destOrd="0" presId="urn:microsoft.com/office/officeart/2005/8/layout/radial6"/>
    <dgm:cxn modelId="{D0B65F4D-A6D8-4422-A6C9-941D28414B14}" type="presParOf" srcId="{A7112DEB-B461-4B5D-9F8C-2D54DE4938A5}" destId="{D53A424C-5EEC-4C88-93D6-C6B66DCB9504}" srcOrd="13" destOrd="0" presId="urn:microsoft.com/office/officeart/2005/8/layout/radial6"/>
    <dgm:cxn modelId="{230ED6F0-319F-46CB-AD6C-7A2048542FE5}" type="presParOf" srcId="{A7112DEB-B461-4B5D-9F8C-2D54DE4938A5}" destId="{10D33B47-F048-449A-9AF5-8D49EE352B4C}" srcOrd="14" destOrd="0" presId="urn:microsoft.com/office/officeart/2005/8/layout/radial6"/>
    <dgm:cxn modelId="{F9449889-88E8-4213-A1AD-E6083278DD0D}" type="presParOf" srcId="{A7112DEB-B461-4B5D-9F8C-2D54DE4938A5}" destId="{C01818B8-B3F4-4FCE-B7BB-8B3D2910850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A208F-C2B1-4C76-B8CB-2452C496E6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04B2AD-D2E7-4A8E-BEC2-97DEED677297}">
      <dgm:prSet phldrT="[Text]" custT="1"/>
      <dgm:spPr/>
      <dgm:t>
        <a:bodyPr/>
        <a:lstStyle/>
        <a:p>
          <a:r>
            <a:rPr lang="en-US" sz="2400" dirty="0" smtClean="0"/>
            <a:t>Market survey of the availability of products</a:t>
          </a:r>
          <a:endParaRPr lang="en-US" sz="2400" dirty="0"/>
        </a:p>
      </dgm:t>
    </dgm:pt>
    <dgm:pt modelId="{42AA54B1-7F90-4668-9E02-64FFDE2ABEEC}" type="parTrans" cxnId="{2403540F-22E8-42DA-B1AF-1F4E92C1205B}">
      <dgm:prSet/>
      <dgm:spPr/>
      <dgm:t>
        <a:bodyPr/>
        <a:lstStyle/>
        <a:p>
          <a:endParaRPr lang="en-US"/>
        </a:p>
      </dgm:t>
    </dgm:pt>
    <dgm:pt modelId="{029AA76A-D340-49ED-8F82-8F26C6B33442}" type="sibTrans" cxnId="{2403540F-22E8-42DA-B1AF-1F4E92C1205B}">
      <dgm:prSet/>
      <dgm:spPr/>
      <dgm:t>
        <a:bodyPr/>
        <a:lstStyle/>
        <a:p>
          <a:endParaRPr lang="en-US"/>
        </a:p>
      </dgm:t>
    </dgm:pt>
    <dgm:pt modelId="{68ABA194-FDA5-42D3-8D7D-4B7433591426}">
      <dgm:prSet phldrT="[Text]" custT="1"/>
      <dgm:spPr/>
      <dgm:t>
        <a:bodyPr/>
        <a:lstStyle/>
        <a:p>
          <a:r>
            <a:rPr lang="en-US" sz="2400" dirty="0" smtClean="0"/>
            <a:t>Development of the prototype</a:t>
          </a:r>
          <a:endParaRPr lang="en-US" sz="2400" dirty="0"/>
        </a:p>
      </dgm:t>
    </dgm:pt>
    <dgm:pt modelId="{ACE87DB9-9AF4-4BFE-80E9-4BCC42EA72CF}" type="parTrans" cxnId="{A0C2BE2F-42B9-4CDD-8D29-5FC854E8DA3B}">
      <dgm:prSet/>
      <dgm:spPr/>
      <dgm:t>
        <a:bodyPr/>
        <a:lstStyle/>
        <a:p>
          <a:endParaRPr lang="en-US"/>
        </a:p>
      </dgm:t>
    </dgm:pt>
    <dgm:pt modelId="{F5BDE497-1E5F-482B-904C-9E77DC9FBAAE}" type="sibTrans" cxnId="{A0C2BE2F-42B9-4CDD-8D29-5FC854E8DA3B}">
      <dgm:prSet/>
      <dgm:spPr/>
      <dgm:t>
        <a:bodyPr/>
        <a:lstStyle/>
        <a:p>
          <a:endParaRPr lang="en-US"/>
        </a:p>
      </dgm:t>
    </dgm:pt>
    <dgm:pt modelId="{9CC3163C-69CB-4FA4-AD23-554198CDFA70}">
      <dgm:prSet custT="1"/>
      <dgm:spPr/>
      <dgm:t>
        <a:bodyPr/>
        <a:lstStyle/>
        <a:p>
          <a:r>
            <a:rPr lang="en-US" sz="2400" dirty="0" smtClean="0"/>
            <a:t>Evaluation of physical properties, hygiene properties and cost</a:t>
          </a:r>
          <a:endParaRPr lang="en-US" sz="2400" dirty="0"/>
        </a:p>
      </dgm:t>
    </dgm:pt>
    <dgm:pt modelId="{84D1D874-5139-4DAD-9E21-EDC31C0899F9}" type="parTrans" cxnId="{C529D876-2308-434A-B056-718DBA226349}">
      <dgm:prSet/>
      <dgm:spPr/>
      <dgm:t>
        <a:bodyPr/>
        <a:lstStyle/>
        <a:p>
          <a:endParaRPr lang="en-US"/>
        </a:p>
      </dgm:t>
    </dgm:pt>
    <dgm:pt modelId="{F0AC4590-52EB-4152-B56E-19F3D280EAF5}" type="sibTrans" cxnId="{C529D876-2308-434A-B056-718DBA226349}">
      <dgm:prSet/>
      <dgm:spPr/>
      <dgm:t>
        <a:bodyPr/>
        <a:lstStyle/>
        <a:p>
          <a:endParaRPr lang="en-US"/>
        </a:p>
      </dgm:t>
    </dgm:pt>
    <dgm:pt modelId="{F8C6E113-0184-4EB7-8BD2-485075AC5F9E}">
      <dgm:prSet custT="1"/>
      <dgm:spPr/>
      <dgm:t>
        <a:bodyPr/>
        <a:lstStyle/>
        <a:p>
          <a:r>
            <a:rPr lang="en-US" sz="2400" dirty="0" smtClean="0"/>
            <a:t>Transfer of Technology to the community</a:t>
          </a:r>
          <a:endParaRPr lang="en-US" sz="2400" dirty="0"/>
        </a:p>
      </dgm:t>
    </dgm:pt>
    <dgm:pt modelId="{C5ABD919-ECF7-4C55-AB6C-653359E7E1E7}" type="parTrans" cxnId="{FFD443B1-E7B9-4AC7-97D4-9ABE6F485AEF}">
      <dgm:prSet/>
      <dgm:spPr/>
      <dgm:t>
        <a:bodyPr/>
        <a:lstStyle/>
        <a:p>
          <a:endParaRPr lang="en-US"/>
        </a:p>
      </dgm:t>
    </dgm:pt>
    <dgm:pt modelId="{D4BB59CE-B9F0-4B7F-B57A-8F509A7CBB0F}" type="sibTrans" cxnId="{FFD443B1-E7B9-4AC7-97D4-9ABE6F485AEF}">
      <dgm:prSet/>
      <dgm:spPr/>
      <dgm:t>
        <a:bodyPr/>
        <a:lstStyle/>
        <a:p>
          <a:endParaRPr lang="en-US"/>
        </a:p>
      </dgm:t>
    </dgm:pt>
    <dgm:pt modelId="{98E61313-A01A-40A7-AEB0-61477E2D52EE}">
      <dgm:prSet phldrT="[Text]" custT="1"/>
      <dgm:spPr/>
      <dgm:t>
        <a:bodyPr/>
        <a:lstStyle/>
        <a:p>
          <a:r>
            <a:rPr lang="en-US" sz="2400" dirty="0" smtClean="0"/>
            <a:t>Need Assessment of the use of feminine hygiene products  </a:t>
          </a:r>
          <a:endParaRPr lang="en-US" sz="2400" dirty="0"/>
        </a:p>
      </dgm:t>
    </dgm:pt>
    <dgm:pt modelId="{C0FD597D-01E4-4B9C-BB82-804F17AEF433}" type="sibTrans" cxnId="{DE8337B4-4989-4462-9F30-A3E8CCE2A9D8}">
      <dgm:prSet/>
      <dgm:spPr/>
      <dgm:t>
        <a:bodyPr/>
        <a:lstStyle/>
        <a:p>
          <a:endParaRPr lang="en-US"/>
        </a:p>
      </dgm:t>
    </dgm:pt>
    <dgm:pt modelId="{227F8CB0-B428-4761-AEC6-93C0863AD57A}" type="parTrans" cxnId="{DE8337B4-4989-4462-9F30-A3E8CCE2A9D8}">
      <dgm:prSet/>
      <dgm:spPr/>
      <dgm:t>
        <a:bodyPr/>
        <a:lstStyle/>
        <a:p>
          <a:endParaRPr lang="en-US"/>
        </a:p>
      </dgm:t>
    </dgm:pt>
    <dgm:pt modelId="{6306E13C-B3FE-4CEA-B731-E0303B20564B}" type="pres">
      <dgm:prSet presAssocID="{E76A208F-C2B1-4C76-B8CB-2452C496E6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6E1F97-4416-4595-9145-2AE35977447A}" type="pres">
      <dgm:prSet presAssocID="{98E61313-A01A-40A7-AEB0-61477E2D52EE}" presName="parentLin" presStyleCnt="0"/>
      <dgm:spPr/>
    </dgm:pt>
    <dgm:pt modelId="{378EA7C0-51E1-4320-89F0-97346EAE1B48}" type="pres">
      <dgm:prSet presAssocID="{98E61313-A01A-40A7-AEB0-61477E2D52E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C8FCAC2-094E-4FE6-A847-37257578E640}" type="pres">
      <dgm:prSet presAssocID="{98E61313-A01A-40A7-AEB0-61477E2D52EE}" presName="parentText" presStyleLbl="node1" presStyleIdx="0" presStyleCnt="5" custScaleX="1339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2070C-233F-470E-AEFF-D2D3E7F67249}" type="pres">
      <dgm:prSet presAssocID="{98E61313-A01A-40A7-AEB0-61477E2D52EE}" presName="negativeSpace" presStyleCnt="0"/>
      <dgm:spPr/>
    </dgm:pt>
    <dgm:pt modelId="{57B01B2E-AFC6-4700-82ED-7E824EAA5F1F}" type="pres">
      <dgm:prSet presAssocID="{98E61313-A01A-40A7-AEB0-61477E2D52EE}" presName="childText" presStyleLbl="conFgAcc1" presStyleIdx="0" presStyleCnt="5">
        <dgm:presLayoutVars>
          <dgm:bulletEnabled val="1"/>
        </dgm:presLayoutVars>
      </dgm:prSet>
      <dgm:spPr/>
    </dgm:pt>
    <dgm:pt modelId="{26E44EEE-142B-42F2-915C-9099ADB29694}" type="pres">
      <dgm:prSet presAssocID="{C0FD597D-01E4-4B9C-BB82-804F17AEF433}" presName="spaceBetweenRectangles" presStyleCnt="0"/>
      <dgm:spPr/>
    </dgm:pt>
    <dgm:pt modelId="{CADDA452-F03A-4B64-9470-EF25D7490AE6}" type="pres">
      <dgm:prSet presAssocID="{8E04B2AD-D2E7-4A8E-BEC2-97DEED677297}" presName="parentLin" presStyleCnt="0"/>
      <dgm:spPr/>
    </dgm:pt>
    <dgm:pt modelId="{7BC6DEF7-0434-41DC-8B70-EA1C15AF97D2}" type="pres">
      <dgm:prSet presAssocID="{8E04B2AD-D2E7-4A8E-BEC2-97DEED67729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68D67CF-B1A2-485F-ABA4-D5B8584BDC1F}" type="pres">
      <dgm:prSet presAssocID="{8E04B2AD-D2E7-4A8E-BEC2-97DEED677297}" presName="parentText" presStyleLbl="node1" presStyleIdx="1" presStyleCnt="5" custScaleX="1233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6397B-A48C-4FBC-8681-A62ADF5131E6}" type="pres">
      <dgm:prSet presAssocID="{8E04B2AD-D2E7-4A8E-BEC2-97DEED677297}" presName="negativeSpace" presStyleCnt="0"/>
      <dgm:spPr/>
    </dgm:pt>
    <dgm:pt modelId="{D652B925-DB2B-4C7C-A4DD-3CE77C06C1AC}" type="pres">
      <dgm:prSet presAssocID="{8E04B2AD-D2E7-4A8E-BEC2-97DEED677297}" presName="childText" presStyleLbl="conFgAcc1" presStyleIdx="1" presStyleCnt="5">
        <dgm:presLayoutVars>
          <dgm:bulletEnabled val="1"/>
        </dgm:presLayoutVars>
      </dgm:prSet>
      <dgm:spPr/>
    </dgm:pt>
    <dgm:pt modelId="{ADBA904B-B96A-44F2-A15C-13FFD02D826B}" type="pres">
      <dgm:prSet presAssocID="{029AA76A-D340-49ED-8F82-8F26C6B33442}" presName="spaceBetweenRectangles" presStyleCnt="0"/>
      <dgm:spPr/>
    </dgm:pt>
    <dgm:pt modelId="{7291BCCD-5882-4539-A968-ACEB2442C50E}" type="pres">
      <dgm:prSet presAssocID="{68ABA194-FDA5-42D3-8D7D-4B7433591426}" presName="parentLin" presStyleCnt="0"/>
      <dgm:spPr/>
    </dgm:pt>
    <dgm:pt modelId="{DCBD5EAB-3330-4339-8929-323C87F46F89}" type="pres">
      <dgm:prSet presAssocID="{68ABA194-FDA5-42D3-8D7D-4B7433591426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6A09651-7E55-4A19-9708-07672A7B2F8B}" type="pres">
      <dgm:prSet presAssocID="{68ABA194-FDA5-42D3-8D7D-4B7433591426}" presName="parentText" presStyleLbl="node1" presStyleIdx="2" presStyleCnt="5" custScaleX="1223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EC1AE-9484-4BF6-AE91-0C798D0889F0}" type="pres">
      <dgm:prSet presAssocID="{68ABA194-FDA5-42D3-8D7D-4B7433591426}" presName="negativeSpace" presStyleCnt="0"/>
      <dgm:spPr/>
    </dgm:pt>
    <dgm:pt modelId="{E489BC43-A6F7-43C6-8960-7796B5351BD3}" type="pres">
      <dgm:prSet presAssocID="{68ABA194-FDA5-42D3-8D7D-4B7433591426}" presName="childText" presStyleLbl="conFgAcc1" presStyleIdx="2" presStyleCnt="5">
        <dgm:presLayoutVars>
          <dgm:bulletEnabled val="1"/>
        </dgm:presLayoutVars>
      </dgm:prSet>
      <dgm:spPr/>
    </dgm:pt>
    <dgm:pt modelId="{37FC64C0-3355-47EC-8FD0-3BB43587AF52}" type="pres">
      <dgm:prSet presAssocID="{F5BDE497-1E5F-482B-904C-9E77DC9FBAAE}" presName="spaceBetweenRectangles" presStyleCnt="0"/>
      <dgm:spPr/>
    </dgm:pt>
    <dgm:pt modelId="{06253030-9659-4DB0-9526-0BBCAC7E5388}" type="pres">
      <dgm:prSet presAssocID="{9CC3163C-69CB-4FA4-AD23-554198CDFA70}" presName="parentLin" presStyleCnt="0"/>
      <dgm:spPr/>
    </dgm:pt>
    <dgm:pt modelId="{10CED1C0-4D8C-45EA-8596-05860C982AE2}" type="pres">
      <dgm:prSet presAssocID="{9CC3163C-69CB-4FA4-AD23-554198CDFA70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16983390-B1B0-48F9-9166-24D62A2DCCE9}" type="pres">
      <dgm:prSet presAssocID="{9CC3163C-69CB-4FA4-AD23-554198CDFA70}" presName="parentText" presStyleLbl="node1" presStyleIdx="3" presStyleCnt="5" custScaleX="1372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1987A-12C4-4B30-8624-5F02A5F93FB1}" type="pres">
      <dgm:prSet presAssocID="{9CC3163C-69CB-4FA4-AD23-554198CDFA70}" presName="negativeSpace" presStyleCnt="0"/>
      <dgm:spPr/>
    </dgm:pt>
    <dgm:pt modelId="{55924C1F-B2F3-4E06-BF65-F17B4AFC773F}" type="pres">
      <dgm:prSet presAssocID="{9CC3163C-69CB-4FA4-AD23-554198CDFA70}" presName="childText" presStyleLbl="conFgAcc1" presStyleIdx="3" presStyleCnt="5">
        <dgm:presLayoutVars>
          <dgm:bulletEnabled val="1"/>
        </dgm:presLayoutVars>
      </dgm:prSet>
      <dgm:spPr/>
    </dgm:pt>
    <dgm:pt modelId="{608B3294-3854-4BC3-B7A9-523F753E9375}" type="pres">
      <dgm:prSet presAssocID="{F0AC4590-52EB-4152-B56E-19F3D280EAF5}" presName="spaceBetweenRectangles" presStyleCnt="0"/>
      <dgm:spPr/>
    </dgm:pt>
    <dgm:pt modelId="{ACED965E-C4D8-4AE2-B728-5CC799E81FA5}" type="pres">
      <dgm:prSet presAssocID="{F8C6E113-0184-4EB7-8BD2-485075AC5F9E}" presName="parentLin" presStyleCnt="0"/>
      <dgm:spPr/>
    </dgm:pt>
    <dgm:pt modelId="{7B0BA113-E118-4F35-9AFA-06A66EC61D43}" type="pres">
      <dgm:prSet presAssocID="{F8C6E113-0184-4EB7-8BD2-485075AC5F9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603FDADC-D388-4812-9462-E9A6E3A35246}" type="pres">
      <dgm:prSet presAssocID="{F8C6E113-0184-4EB7-8BD2-485075AC5F9E}" presName="parentText" presStyleLbl="node1" presStyleIdx="4" presStyleCnt="5" custScaleX="1230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53C5E-D890-4320-AC53-506842C2C6CF}" type="pres">
      <dgm:prSet presAssocID="{F8C6E113-0184-4EB7-8BD2-485075AC5F9E}" presName="negativeSpace" presStyleCnt="0"/>
      <dgm:spPr/>
    </dgm:pt>
    <dgm:pt modelId="{A85C0636-EA15-4CFC-9A52-746A75A4880D}" type="pres">
      <dgm:prSet presAssocID="{F8C6E113-0184-4EB7-8BD2-485075AC5F9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529D876-2308-434A-B056-718DBA226349}" srcId="{E76A208F-C2B1-4C76-B8CB-2452C496E6A1}" destId="{9CC3163C-69CB-4FA4-AD23-554198CDFA70}" srcOrd="3" destOrd="0" parTransId="{84D1D874-5139-4DAD-9E21-EDC31C0899F9}" sibTransId="{F0AC4590-52EB-4152-B56E-19F3D280EAF5}"/>
    <dgm:cxn modelId="{B766A5FA-05A2-412E-9CB0-19521A6DD82C}" type="presOf" srcId="{98E61313-A01A-40A7-AEB0-61477E2D52EE}" destId="{5C8FCAC2-094E-4FE6-A847-37257578E640}" srcOrd="1" destOrd="0" presId="urn:microsoft.com/office/officeart/2005/8/layout/list1"/>
    <dgm:cxn modelId="{35426AD6-9561-4EAF-9655-78878FDC0AAE}" type="presOf" srcId="{98E61313-A01A-40A7-AEB0-61477E2D52EE}" destId="{378EA7C0-51E1-4320-89F0-97346EAE1B48}" srcOrd="0" destOrd="0" presId="urn:microsoft.com/office/officeart/2005/8/layout/list1"/>
    <dgm:cxn modelId="{1FAAF259-84B7-41D9-900E-CB6A518BB462}" type="presOf" srcId="{9CC3163C-69CB-4FA4-AD23-554198CDFA70}" destId="{16983390-B1B0-48F9-9166-24D62A2DCCE9}" srcOrd="1" destOrd="0" presId="urn:microsoft.com/office/officeart/2005/8/layout/list1"/>
    <dgm:cxn modelId="{FFD443B1-E7B9-4AC7-97D4-9ABE6F485AEF}" srcId="{E76A208F-C2B1-4C76-B8CB-2452C496E6A1}" destId="{F8C6E113-0184-4EB7-8BD2-485075AC5F9E}" srcOrd="4" destOrd="0" parTransId="{C5ABD919-ECF7-4C55-AB6C-653359E7E1E7}" sibTransId="{D4BB59CE-B9F0-4B7F-B57A-8F509A7CBB0F}"/>
    <dgm:cxn modelId="{5A30A394-36E7-4F00-B510-8DB33326091E}" type="presOf" srcId="{F8C6E113-0184-4EB7-8BD2-485075AC5F9E}" destId="{603FDADC-D388-4812-9462-E9A6E3A35246}" srcOrd="1" destOrd="0" presId="urn:microsoft.com/office/officeart/2005/8/layout/list1"/>
    <dgm:cxn modelId="{F84920FB-6C6D-4488-BF6E-B8A0D12C60C5}" type="presOf" srcId="{9CC3163C-69CB-4FA4-AD23-554198CDFA70}" destId="{10CED1C0-4D8C-45EA-8596-05860C982AE2}" srcOrd="0" destOrd="0" presId="urn:microsoft.com/office/officeart/2005/8/layout/list1"/>
    <dgm:cxn modelId="{2403540F-22E8-42DA-B1AF-1F4E92C1205B}" srcId="{E76A208F-C2B1-4C76-B8CB-2452C496E6A1}" destId="{8E04B2AD-D2E7-4A8E-BEC2-97DEED677297}" srcOrd="1" destOrd="0" parTransId="{42AA54B1-7F90-4668-9E02-64FFDE2ABEEC}" sibTransId="{029AA76A-D340-49ED-8F82-8F26C6B33442}"/>
    <dgm:cxn modelId="{A0C2BE2F-42B9-4CDD-8D29-5FC854E8DA3B}" srcId="{E76A208F-C2B1-4C76-B8CB-2452C496E6A1}" destId="{68ABA194-FDA5-42D3-8D7D-4B7433591426}" srcOrd="2" destOrd="0" parTransId="{ACE87DB9-9AF4-4BFE-80E9-4BCC42EA72CF}" sibTransId="{F5BDE497-1E5F-482B-904C-9E77DC9FBAAE}"/>
    <dgm:cxn modelId="{D64C90AB-80BA-4A23-B958-C4EEC13B520E}" type="presOf" srcId="{8E04B2AD-D2E7-4A8E-BEC2-97DEED677297}" destId="{7BC6DEF7-0434-41DC-8B70-EA1C15AF97D2}" srcOrd="0" destOrd="0" presId="urn:microsoft.com/office/officeart/2005/8/layout/list1"/>
    <dgm:cxn modelId="{3E9B3BC6-63A7-489B-883F-34C49D373FB8}" type="presOf" srcId="{F8C6E113-0184-4EB7-8BD2-485075AC5F9E}" destId="{7B0BA113-E118-4F35-9AFA-06A66EC61D43}" srcOrd="0" destOrd="0" presId="urn:microsoft.com/office/officeart/2005/8/layout/list1"/>
    <dgm:cxn modelId="{DE8337B4-4989-4462-9F30-A3E8CCE2A9D8}" srcId="{E76A208F-C2B1-4C76-B8CB-2452C496E6A1}" destId="{98E61313-A01A-40A7-AEB0-61477E2D52EE}" srcOrd="0" destOrd="0" parTransId="{227F8CB0-B428-4761-AEC6-93C0863AD57A}" sibTransId="{C0FD597D-01E4-4B9C-BB82-804F17AEF433}"/>
    <dgm:cxn modelId="{890BC8A3-E701-4F68-B75F-525A33E24550}" type="presOf" srcId="{68ABA194-FDA5-42D3-8D7D-4B7433591426}" destId="{DCBD5EAB-3330-4339-8929-323C87F46F89}" srcOrd="0" destOrd="0" presId="urn:microsoft.com/office/officeart/2005/8/layout/list1"/>
    <dgm:cxn modelId="{51FE1320-5219-4BE5-B0F6-5C82F235272B}" type="presOf" srcId="{68ABA194-FDA5-42D3-8D7D-4B7433591426}" destId="{06A09651-7E55-4A19-9708-07672A7B2F8B}" srcOrd="1" destOrd="0" presId="urn:microsoft.com/office/officeart/2005/8/layout/list1"/>
    <dgm:cxn modelId="{42B0E4AD-49DC-455E-A1AA-B6DF2C8C0350}" type="presOf" srcId="{8E04B2AD-D2E7-4A8E-BEC2-97DEED677297}" destId="{D68D67CF-B1A2-485F-ABA4-D5B8584BDC1F}" srcOrd="1" destOrd="0" presId="urn:microsoft.com/office/officeart/2005/8/layout/list1"/>
    <dgm:cxn modelId="{DAF1C754-CA6D-4616-AF54-E40CEC4179BD}" type="presOf" srcId="{E76A208F-C2B1-4C76-B8CB-2452C496E6A1}" destId="{6306E13C-B3FE-4CEA-B731-E0303B20564B}" srcOrd="0" destOrd="0" presId="urn:microsoft.com/office/officeart/2005/8/layout/list1"/>
    <dgm:cxn modelId="{7FA61B07-424A-4259-AA54-CC576A6E993C}" type="presParOf" srcId="{6306E13C-B3FE-4CEA-B731-E0303B20564B}" destId="{E96E1F97-4416-4595-9145-2AE35977447A}" srcOrd="0" destOrd="0" presId="urn:microsoft.com/office/officeart/2005/8/layout/list1"/>
    <dgm:cxn modelId="{AD3101CA-50BC-4BF3-BEF7-48097B28C058}" type="presParOf" srcId="{E96E1F97-4416-4595-9145-2AE35977447A}" destId="{378EA7C0-51E1-4320-89F0-97346EAE1B48}" srcOrd="0" destOrd="0" presId="urn:microsoft.com/office/officeart/2005/8/layout/list1"/>
    <dgm:cxn modelId="{4F63D006-B8F3-4741-A07E-E1F58019EF04}" type="presParOf" srcId="{E96E1F97-4416-4595-9145-2AE35977447A}" destId="{5C8FCAC2-094E-4FE6-A847-37257578E640}" srcOrd="1" destOrd="0" presId="urn:microsoft.com/office/officeart/2005/8/layout/list1"/>
    <dgm:cxn modelId="{67DC0EF0-A79C-4285-BF85-45142FFA68AA}" type="presParOf" srcId="{6306E13C-B3FE-4CEA-B731-E0303B20564B}" destId="{4F92070C-233F-470E-AEFF-D2D3E7F67249}" srcOrd="1" destOrd="0" presId="urn:microsoft.com/office/officeart/2005/8/layout/list1"/>
    <dgm:cxn modelId="{E823C6F6-A96D-4EED-854A-AE459A80485F}" type="presParOf" srcId="{6306E13C-B3FE-4CEA-B731-E0303B20564B}" destId="{57B01B2E-AFC6-4700-82ED-7E824EAA5F1F}" srcOrd="2" destOrd="0" presId="urn:microsoft.com/office/officeart/2005/8/layout/list1"/>
    <dgm:cxn modelId="{20AB1E54-BD28-48BA-A7C9-6FE32887B1F7}" type="presParOf" srcId="{6306E13C-B3FE-4CEA-B731-E0303B20564B}" destId="{26E44EEE-142B-42F2-915C-9099ADB29694}" srcOrd="3" destOrd="0" presId="urn:microsoft.com/office/officeart/2005/8/layout/list1"/>
    <dgm:cxn modelId="{B4C52FF1-6411-4857-9F40-B8C218E3BCDE}" type="presParOf" srcId="{6306E13C-B3FE-4CEA-B731-E0303B20564B}" destId="{CADDA452-F03A-4B64-9470-EF25D7490AE6}" srcOrd="4" destOrd="0" presId="urn:microsoft.com/office/officeart/2005/8/layout/list1"/>
    <dgm:cxn modelId="{591847B6-6E2C-472E-B1D5-419A05961BC5}" type="presParOf" srcId="{CADDA452-F03A-4B64-9470-EF25D7490AE6}" destId="{7BC6DEF7-0434-41DC-8B70-EA1C15AF97D2}" srcOrd="0" destOrd="0" presId="urn:microsoft.com/office/officeart/2005/8/layout/list1"/>
    <dgm:cxn modelId="{7CC470EE-17A8-4472-9344-7759366A1DF2}" type="presParOf" srcId="{CADDA452-F03A-4B64-9470-EF25D7490AE6}" destId="{D68D67CF-B1A2-485F-ABA4-D5B8584BDC1F}" srcOrd="1" destOrd="0" presId="urn:microsoft.com/office/officeart/2005/8/layout/list1"/>
    <dgm:cxn modelId="{2B878C5F-DC1E-462C-8E45-3785B22E2F25}" type="presParOf" srcId="{6306E13C-B3FE-4CEA-B731-E0303B20564B}" destId="{D4E6397B-A48C-4FBC-8681-A62ADF5131E6}" srcOrd="5" destOrd="0" presId="urn:microsoft.com/office/officeart/2005/8/layout/list1"/>
    <dgm:cxn modelId="{40B67E27-7835-487E-8ECA-7AE73F740DAC}" type="presParOf" srcId="{6306E13C-B3FE-4CEA-B731-E0303B20564B}" destId="{D652B925-DB2B-4C7C-A4DD-3CE77C06C1AC}" srcOrd="6" destOrd="0" presId="urn:microsoft.com/office/officeart/2005/8/layout/list1"/>
    <dgm:cxn modelId="{AB927349-2DE8-48E3-A9D2-CE1ED8DB7699}" type="presParOf" srcId="{6306E13C-B3FE-4CEA-B731-E0303B20564B}" destId="{ADBA904B-B96A-44F2-A15C-13FFD02D826B}" srcOrd="7" destOrd="0" presId="urn:microsoft.com/office/officeart/2005/8/layout/list1"/>
    <dgm:cxn modelId="{75295845-EC9A-48BE-97B6-05AAC5BF46F5}" type="presParOf" srcId="{6306E13C-B3FE-4CEA-B731-E0303B20564B}" destId="{7291BCCD-5882-4539-A968-ACEB2442C50E}" srcOrd="8" destOrd="0" presId="urn:microsoft.com/office/officeart/2005/8/layout/list1"/>
    <dgm:cxn modelId="{B79155E6-4A86-40BF-AFA3-9E3D81828F16}" type="presParOf" srcId="{7291BCCD-5882-4539-A968-ACEB2442C50E}" destId="{DCBD5EAB-3330-4339-8929-323C87F46F89}" srcOrd="0" destOrd="0" presId="urn:microsoft.com/office/officeart/2005/8/layout/list1"/>
    <dgm:cxn modelId="{60976032-B3A9-4A13-8A7A-052078D5544B}" type="presParOf" srcId="{7291BCCD-5882-4539-A968-ACEB2442C50E}" destId="{06A09651-7E55-4A19-9708-07672A7B2F8B}" srcOrd="1" destOrd="0" presId="urn:microsoft.com/office/officeart/2005/8/layout/list1"/>
    <dgm:cxn modelId="{E4BB9F46-E186-491A-B86F-F2506E681FD1}" type="presParOf" srcId="{6306E13C-B3FE-4CEA-B731-E0303B20564B}" destId="{FDCEC1AE-9484-4BF6-AE91-0C798D0889F0}" srcOrd="9" destOrd="0" presId="urn:microsoft.com/office/officeart/2005/8/layout/list1"/>
    <dgm:cxn modelId="{944BC43A-6BBD-4F57-8A77-4B49E8BA3C0F}" type="presParOf" srcId="{6306E13C-B3FE-4CEA-B731-E0303B20564B}" destId="{E489BC43-A6F7-43C6-8960-7796B5351BD3}" srcOrd="10" destOrd="0" presId="urn:microsoft.com/office/officeart/2005/8/layout/list1"/>
    <dgm:cxn modelId="{69D57EE5-6FFA-40CE-B5B8-D424D2A2A7B5}" type="presParOf" srcId="{6306E13C-B3FE-4CEA-B731-E0303B20564B}" destId="{37FC64C0-3355-47EC-8FD0-3BB43587AF52}" srcOrd="11" destOrd="0" presId="urn:microsoft.com/office/officeart/2005/8/layout/list1"/>
    <dgm:cxn modelId="{47E7CED6-D26D-4B31-B627-3849ECD7F1F4}" type="presParOf" srcId="{6306E13C-B3FE-4CEA-B731-E0303B20564B}" destId="{06253030-9659-4DB0-9526-0BBCAC7E5388}" srcOrd="12" destOrd="0" presId="urn:microsoft.com/office/officeart/2005/8/layout/list1"/>
    <dgm:cxn modelId="{03F10DFB-7F8D-4D43-ADEC-2243C9B75E17}" type="presParOf" srcId="{06253030-9659-4DB0-9526-0BBCAC7E5388}" destId="{10CED1C0-4D8C-45EA-8596-05860C982AE2}" srcOrd="0" destOrd="0" presId="urn:microsoft.com/office/officeart/2005/8/layout/list1"/>
    <dgm:cxn modelId="{38F4E3F1-269B-4DED-B385-438DD591E247}" type="presParOf" srcId="{06253030-9659-4DB0-9526-0BBCAC7E5388}" destId="{16983390-B1B0-48F9-9166-24D62A2DCCE9}" srcOrd="1" destOrd="0" presId="urn:microsoft.com/office/officeart/2005/8/layout/list1"/>
    <dgm:cxn modelId="{C8BEBE15-C1D6-4773-8F0F-086208076862}" type="presParOf" srcId="{6306E13C-B3FE-4CEA-B731-E0303B20564B}" destId="{F1B1987A-12C4-4B30-8624-5F02A5F93FB1}" srcOrd="13" destOrd="0" presId="urn:microsoft.com/office/officeart/2005/8/layout/list1"/>
    <dgm:cxn modelId="{67092ABF-B828-43EE-8E57-FC3B269AF7C4}" type="presParOf" srcId="{6306E13C-B3FE-4CEA-B731-E0303B20564B}" destId="{55924C1F-B2F3-4E06-BF65-F17B4AFC773F}" srcOrd="14" destOrd="0" presId="urn:microsoft.com/office/officeart/2005/8/layout/list1"/>
    <dgm:cxn modelId="{A85BB4DD-1D7C-4179-8C62-2641E1BDEAEC}" type="presParOf" srcId="{6306E13C-B3FE-4CEA-B731-E0303B20564B}" destId="{608B3294-3854-4BC3-B7A9-523F753E9375}" srcOrd="15" destOrd="0" presId="urn:microsoft.com/office/officeart/2005/8/layout/list1"/>
    <dgm:cxn modelId="{2A6E4080-F1F7-4771-9131-578F1C78C28F}" type="presParOf" srcId="{6306E13C-B3FE-4CEA-B731-E0303B20564B}" destId="{ACED965E-C4D8-4AE2-B728-5CC799E81FA5}" srcOrd="16" destOrd="0" presId="urn:microsoft.com/office/officeart/2005/8/layout/list1"/>
    <dgm:cxn modelId="{C228A9DD-DE34-4E32-9F31-C204F7DA9257}" type="presParOf" srcId="{ACED965E-C4D8-4AE2-B728-5CC799E81FA5}" destId="{7B0BA113-E118-4F35-9AFA-06A66EC61D43}" srcOrd="0" destOrd="0" presId="urn:microsoft.com/office/officeart/2005/8/layout/list1"/>
    <dgm:cxn modelId="{235B7556-ADF7-472D-A8A0-0076E00EE018}" type="presParOf" srcId="{ACED965E-C4D8-4AE2-B728-5CC799E81FA5}" destId="{603FDADC-D388-4812-9462-E9A6E3A35246}" srcOrd="1" destOrd="0" presId="urn:microsoft.com/office/officeart/2005/8/layout/list1"/>
    <dgm:cxn modelId="{38F21738-F531-4F77-B48A-5F8B60C5A966}" type="presParOf" srcId="{6306E13C-B3FE-4CEA-B731-E0303B20564B}" destId="{D7453C5E-D890-4320-AC53-506842C2C6CF}" srcOrd="17" destOrd="0" presId="urn:microsoft.com/office/officeart/2005/8/layout/list1"/>
    <dgm:cxn modelId="{90DFC2F8-31EE-4027-A395-9CDD17810BE5}" type="presParOf" srcId="{6306E13C-B3FE-4CEA-B731-E0303B20564B}" destId="{A85C0636-EA15-4CFC-9A52-746A75A4880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818B8-B3F4-4FCE-B7BB-8B3D2910850C}">
      <dsp:nvSpPr>
        <dsp:cNvPr id="0" name=""/>
        <dsp:cNvSpPr/>
      </dsp:nvSpPr>
      <dsp:spPr>
        <a:xfrm>
          <a:off x="1236611" y="658879"/>
          <a:ext cx="4799526" cy="4799526"/>
        </a:xfrm>
        <a:prstGeom prst="blockArc">
          <a:avLst>
            <a:gd name="adj1" fmla="val 11973393"/>
            <a:gd name="adj2" fmla="val 16481445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1DAF8-3B7A-4289-88CE-54FB6BFBB0F0}">
      <dsp:nvSpPr>
        <dsp:cNvPr id="0" name=""/>
        <dsp:cNvSpPr/>
      </dsp:nvSpPr>
      <dsp:spPr>
        <a:xfrm>
          <a:off x="1202939" y="747896"/>
          <a:ext cx="4799526" cy="4799526"/>
        </a:xfrm>
        <a:prstGeom prst="blockArc">
          <a:avLst>
            <a:gd name="adj1" fmla="val 7755007"/>
            <a:gd name="adj2" fmla="val 12112979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5C60B-1D1D-4E73-9641-509C2A989EF3}">
      <dsp:nvSpPr>
        <dsp:cNvPr id="0" name=""/>
        <dsp:cNvSpPr/>
      </dsp:nvSpPr>
      <dsp:spPr>
        <a:xfrm>
          <a:off x="1490589" y="1027195"/>
          <a:ext cx="4799526" cy="4799526"/>
        </a:xfrm>
        <a:prstGeom prst="blockArc">
          <a:avLst>
            <a:gd name="adj1" fmla="val 2456281"/>
            <a:gd name="adj2" fmla="val 8343719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9F59F-9F27-43C0-8A66-7D3DCE15ED62}">
      <dsp:nvSpPr>
        <dsp:cNvPr id="0" name=""/>
        <dsp:cNvSpPr/>
      </dsp:nvSpPr>
      <dsp:spPr>
        <a:xfrm>
          <a:off x="1824879" y="710769"/>
          <a:ext cx="4799526" cy="4799526"/>
        </a:xfrm>
        <a:prstGeom prst="blockArc">
          <a:avLst>
            <a:gd name="adj1" fmla="val 20276063"/>
            <a:gd name="adj2" fmla="val 3132419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312B6-D0B4-465E-9180-6D870B84D9DC}">
      <dsp:nvSpPr>
        <dsp:cNvPr id="0" name=""/>
        <dsp:cNvSpPr/>
      </dsp:nvSpPr>
      <dsp:spPr>
        <a:xfrm>
          <a:off x="1796639" y="637611"/>
          <a:ext cx="4799526" cy="4799526"/>
        </a:xfrm>
        <a:prstGeom prst="blockArc">
          <a:avLst>
            <a:gd name="adj1" fmla="val 15657576"/>
            <a:gd name="adj2" fmla="val 20391074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25658-FB94-4C7F-8FD0-BC4FF295409B}">
      <dsp:nvSpPr>
        <dsp:cNvPr id="0" name=""/>
        <dsp:cNvSpPr/>
      </dsp:nvSpPr>
      <dsp:spPr>
        <a:xfrm>
          <a:off x="2610637" y="1862555"/>
          <a:ext cx="2588226" cy="2579370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Research </a:t>
          </a:r>
          <a:endParaRPr lang="en-US" sz="3700" kern="1200" dirty="0"/>
        </a:p>
      </dsp:txBody>
      <dsp:txXfrm>
        <a:off x="2989674" y="2240295"/>
        <a:ext cx="1830152" cy="1823890"/>
      </dsp:txXfrm>
    </dsp:sp>
    <dsp:sp modelId="{0C77C92D-BEE9-430A-85C0-1038CB2FF3C1}">
      <dsp:nvSpPr>
        <dsp:cNvPr id="0" name=""/>
        <dsp:cNvSpPr/>
      </dsp:nvSpPr>
      <dsp:spPr>
        <a:xfrm>
          <a:off x="2705874" y="-401318"/>
          <a:ext cx="2244392" cy="2247407"/>
        </a:xfrm>
        <a:prstGeom prst="ellipse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Emphasis on research by women for women issues</a:t>
          </a:r>
          <a:endParaRPr lang="en-US" sz="2200" kern="1200" dirty="0"/>
        </a:p>
      </dsp:txBody>
      <dsp:txXfrm>
        <a:off x="3034558" y="-72193"/>
        <a:ext cx="1587024" cy="1589157"/>
      </dsp:txXfrm>
    </dsp:sp>
    <dsp:sp modelId="{CA9F458B-8B43-4E6E-8873-6BD54D2A11BA}">
      <dsp:nvSpPr>
        <dsp:cNvPr id="0" name=""/>
        <dsp:cNvSpPr/>
      </dsp:nvSpPr>
      <dsp:spPr>
        <a:xfrm>
          <a:off x="5123835" y="975349"/>
          <a:ext cx="2546440" cy="2509151"/>
        </a:xfrm>
        <a:prstGeom prst="ellipse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Women empowerment</a:t>
          </a:r>
          <a:endParaRPr lang="en-US" sz="2200" kern="1200" dirty="0"/>
        </a:p>
      </dsp:txBody>
      <dsp:txXfrm>
        <a:off x="5496753" y="1342806"/>
        <a:ext cx="1800604" cy="1774237"/>
      </dsp:txXfrm>
    </dsp:sp>
    <dsp:sp modelId="{7A293FA7-3461-45C2-BE4C-22D3EF3D8EC8}">
      <dsp:nvSpPr>
        <dsp:cNvPr id="0" name=""/>
        <dsp:cNvSpPr/>
      </dsp:nvSpPr>
      <dsp:spPr>
        <a:xfrm>
          <a:off x="4522693" y="3824473"/>
          <a:ext cx="2276888" cy="2276888"/>
        </a:xfrm>
        <a:prstGeom prst="ellipse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Academic- Community- Government collaboration</a:t>
          </a:r>
          <a:endParaRPr lang="en-US" sz="2200" kern="1200" dirty="0"/>
        </a:p>
      </dsp:txBody>
      <dsp:txXfrm>
        <a:off x="4856136" y="4157916"/>
        <a:ext cx="1610002" cy="1610002"/>
      </dsp:txXfrm>
    </dsp:sp>
    <dsp:sp modelId="{C3CD5657-217D-42B0-9B0B-E5912BA5E27B}">
      <dsp:nvSpPr>
        <dsp:cNvPr id="0" name=""/>
        <dsp:cNvSpPr/>
      </dsp:nvSpPr>
      <dsp:spPr>
        <a:xfrm>
          <a:off x="900905" y="3695216"/>
          <a:ext cx="2437326" cy="2535401"/>
        </a:xfrm>
        <a:prstGeom prst="ellipse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Environmental issues</a:t>
          </a:r>
          <a:endParaRPr lang="en-US" sz="2200" kern="1200" dirty="0"/>
        </a:p>
      </dsp:txBody>
      <dsp:txXfrm>
        <a:off x="1257843" y="4066517"/>
        <a:ext cx="1723450" cy="1792799"/>
      </dsp:txXfrm>
    </dsp:sp>
    <dsp:sp modelId="{D53A424C-5EEC-4C88-93D6-C6B66DCB9504}">
      <dsp:nvSpPr>
        <dsp:cNvPr id="0" name=""/>
        <dsp:cNvSpPr/>
      </dsp:nvSpPr>
      <dsp:spPr>
        <a:xfrm>
          <a:off x="309316" y="1129245"/>
          <a:ext cx="2236353" cy="2289472"/>
        </a:xfrm>
        <a:prstGeom prst="ellipse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Product Innovation</a:t>
          </a:r>
          <a:endParaRPr lang="en-US" sz="2200" kern="1200" dirty="0"/>
        </a:p>
      </dsp:txBody>
      <dsp:txXfrm>
        <a:off x="636822" y="1464530"/>
        <a:ext cx="1581341" cy="1618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01B2E-AFC6-4700-82ED-7E824EAA5F1F}">
      <dsp:nvSpPr>
        <dsp:cNvPr id="0" name=""/>
        <dsp:cNvSpPr/>
      </dsp:nvSpPr>
      <dsp:spPr>
        <a:xfrm>
          <a:off x="0" y="377626"/>
          <a:ext cx="861536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FCAC2-094E-4FE6-A847-37257578E640}">
      <dsp:nvSpPr>
        <dsp:cNvPr id="0" name=""/>
        <dsp:cNvSpPr/>
      </dsp:nvSpPr>
      <dsp:spPr>
        <a:xfrm>
          <a:off x="430768" y="97186"/>
          <a:ext cx="807590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948" tIns="0" rIns="2279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Need Assessment of the use of feminine hygiene products  </a:t>
          </a:r>
          <a:endParaRPr lang="en-US" sz="2400" kern="1200" dirty="0"/>
        </a:p>
      </dsp:txBody>
      <dsp:txXfrm>
        <a:off x="458148" y="124566"/>
        <a:ext cx="8021143" cy="506120"/>
      </dsp:txXfrm>
    </dsp:sp>
    <dsp:sp modelId="{D652B925-DB2B-4C7C-A4DD-3CE77C06C1AC}">
      <dsp:nvSpPr>
        <dsp:cNvPr id="0" name=""/>
        <dsp:cNvSpPr/>
      </dsp:nvSpPr>
      <dsp:spPr>
        <a:xfrm>
          <a:off x="0" y="1239466"/>
          <a:ext cx="861536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D67CF-B1A2-485F-ABA4-D5B8584BDC1F}">
      <dsp:nvSpPr>
        <dsp:cNvPr id="0" name=""/>
        <dsp:cNvSpPr/>
      </dsp:nvSpPr>
      <dsp:spPr>
        <a:xfrm>
          <a:off x="430768" y="959026"/>
          <a:ext cx="743754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948" tIns="0" rIns="2279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Market survey of the availability of products</a:t>
          </a:r>
          <a:endParaRPr lang="en-US" sz="2400" kern="1200" dirty="0"/>
        </a:p>
      </dsp:txBody>
      <dsp:txXfrm>
        <a:off x="458148" y="986406"/>
        <a:ext cx="7382788" cy="506120"/>
      </dsp:txXfrm>
    </dsp:sp>
    <dsp:sp modelId="{E489BC43-A6F7-43C6-8960-7796B5351BD3}">
      <dsp:nvSpPr>
        <dsp:cNvPr id="0" name=""/>
        <dsp:cNvSpPr/>
      </dsp:nvSpPr>
      <dsp:spPr>
        <a:xfrm>
          <a:off x="0" y="2101306"/>
          <a:ext cx="861536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09651-7E55-4A19-9708-07672A7B2F8B}">
      <dsp:nvSpPr>
        <dsp:cNvPr id="0" name=""/>
        <dsp:cNvSpPr/>
      </dsp:nvSpPr>
      <dsp:spPr>
        <a:xfrm>
          <a:off x="430768" y="1820866"/>
          <a:ext cx="737693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948" tIns="0" rIns="2279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Development of the prototype</a:t>
          </a:r>
          <a:endParaRPr lang="en-US" sz="2400" kern="1200" dirty="0"/>
        </a:p>
      </dsp:txBody>
      <dsp:txXfrm>
        <a:off x="458148" y="1848246"/>
        <a:ext cx="7322179" cy="506120"/>
      </dsp:txXfrm>
    </dsp:sp>
    <dsp:sp modelId="{55924C1F-B2F3-4E06-BF65-F17B4AFC773F}">
      <dsp:nvSpPr>
        <dsp:cNvPr id="0" name=""/>
        <dsp:cNvSpPr/>
      </dsp:nvSpPr>
      <dsp:spPr>
        <a:xfrm>
          <a:off x="0" y="2963146"/>
          <a:ext cx="861536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83390-B1B0-48F9-9166-24D62A2DCCE9}">
      <dsp:nvSpPr>
        <dsp:cNvPr id="0" name=""/>
        <dsp:cNvSpPr/>
      </dsp:nvSpPr>
      <dsp:spPr>
        <a:xfrm>
          <a:off x="426140" y="2682706"/>
          <a:ext cx="818590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948" tIns="0" rIns="2279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Evaluation of physical properties, hygiene properties and cost</a:t>
          </a:r>
          <a:endParaRPr lang="en-US" sz="2400" kern="1200" dirty="0"/>
        </a:p>
      </dsp:txBody>
      <dsp:txXfrm>
        <a:off x="453520" y="2710086"/>
        <a:ext cx="8131148" cy="506120"/>
      </dsp:txXfrm>
    </dsp:sp>
    <dsp:sp modelId="{A85C0636-EA15-4CFC-9A52-746A75A4880D}">
      <dsp:nvSpPr>
        <dsp:cNvPr id="0" name=""/>
        <dsp:cNvSpPr/>
      </dsp:nvSpPr>
      <dsp:spPr>
        <a:xfrm>
          <a:off x="0" y="3824986"/>
          <a:ext cx="861536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FDADC-D388-4812-9462-E9A6E3A35246}">
      <dsp:nvSpPr>
        <dsp:cNvPr id="0" name=""/>
        <dsp:cNvSpPr/>
      </dsp:nvSpPr>
      <dsp:spPr>
        <a:xfrm>
          <a:off x="430768" y="3544546"/>
          <a:ext cx="742379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948" tIns="0" rIns="2279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Transfer of Technology to the community</a:t>
          </a:r>
          <a:endParaRPr lang="en-US" sz="2400" kern="1200" dirty="0"/>
        </a:p>
      </dsp:txBody>
      <dsp:txXfrm>
        <a:off x="458148" y="3571926"/>
        <a:ext cx="7369037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E6211-94BE-4BCF-8A72-60D081929D5E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4E461-7633-445A-9996-6BF1F2AAC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5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9B0D7F-8B1A-4D68-9E2F-F2B6FEFF601B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339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E461-7633-445A-9996-6BF1F2AACB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2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B75DD3-4C5D-4DA0-8A97-8E791D1F6D71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319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AD0342-7214-48E2-BFBF-4D1050303CFD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314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E461-7633-445A-9996-6BF1F2AACB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E461-7633-445A-9996-6BF1F2AACB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5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B4EF-DE95-4446-B08B-B04D74065E53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64834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CB31-AD67-429E-8B34-0716E19E5617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886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D97A-A5B5-40D8-8ECD-F77A7221B6B0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5613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0668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95400"/>
            <a:ext cx="10363200" cy="46482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0150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A64E3-7A6E-437E-8748-BC0426EB76F1}" type="datetime1">
              <a:rPr lang="en-US" smtClean="0">
                <a:solidFill>
                  <a:srgbClr val="FEFAC9"/>
                </a:solidFill>
              </a:rPr>
              <a:t>4/18/2016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0150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RUW Conference on Women and Society</a:t>
            </a: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0150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9E30754-FCA6-40BB-B05C-C9D82B2473E9}" type="slidenum">
              <a:rPr lang="ar-SA" altLang="en-US">
                <a:solidFill>
                  <a:srgbClr val="FEFAC9"/>
                </a:solidFill>
              </a:rPr>
              <a:pPr/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69870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71F2-CA1E-4425-948A-D6DA8A8C57C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A142-D8D7-41BD-8667-561C4E49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155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71F2-CA1E-4425-948A-D6DA8A8C57C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A142-D8D7-41BD-8667-561C4E49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861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71F2-CA1E-4425-948A-D6DA8A8C57C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A142-D8D7-41BD-8667-561C4E49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0800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71F2-CA1E-4425-948A-D6DA8A8C57C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A142-D8D7-41BD-8667-561C4E49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75458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71F2-CA1E-4425-948A-D6DA8A8C57C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A142-D8D7-41BD-8667-561C4E49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2330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71F2-CA1E-4425-948A-D6DA8A8C57C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A142-D8D7-41BD-8667-561C4E49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42972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71F2-CA1E-4425-948A-D6DA8A8C57C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A142-D8D7-41BD-8667-561C4E49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7835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82B-242B-40BC-A1A2-AC0E4919BFFB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034" y="-10477"/>
            <a:ext cx="2835965" cy="93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31545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71F2-CA1E-4425-948A-D6DA8A8C57C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A142-D8D7-41BD-8667-561C4E49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24376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71F2-CA1E-4425-948A-D6DA8A8C57C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A142-D8D7-41BD-8667-561C4E49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03954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71F2-CA1E-4425-948A-D6DA8A8C57C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A142-D8D7-41BD-8667-561C4E49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62037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71F2-CA1E-4425-948A-D6DA8A8C57C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A142-D8D7-41BD-8667-561C4E49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0119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7D28-F9BA-4797-A56E-0F7593B6E3A1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62366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5DE4-54FF-4001-86B1-8A849F998D9F}" type="datetime1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5748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C170-1F96-4242-8079-CE65542C1142}" type="datetime1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6922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31A4-EE78-4C64-A483-C7EFD504188A}" type="datetime1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2726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D7E2-BAD2-414F-BD8F-8F1C4AD4A63D}" type="datetime1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6645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0732E7A-3A35-49A9-B0A8-D04B37E22569}" type="datetime1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32E62"/>
                </a:solidFill>
              </a:rPr>
              <a:t>RUW Conference on Women and Society</a:t>
            </a:r>
            <a:endParaRPr lang="en-US">
              <a:solidFill>
                <a:srgbClr val="632E6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63397D-504D-4BA9-BC9A-87B8ED248B41}" type="slidenum">
              <a:rPr lang="en-US" smtClean="0">
                <a:solidFill>
                  <a:srgbClr val="632E62"/>
                </a:solidFill>
              </a:rPr>
              <a:pPr/>
              <a:t>‹#›</a:t>
            </a:fld>
            <a:endParaRPr lang="en-US">
              <a:solidFill>
                <a:srgbClr val="632E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1740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DFAE-2ECD-4C0A-9482-2DFF7F2E7247}" type="datetime1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8806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D41992-3796-4FAE-81FD-0754C8A27143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63397D-504D-4BA9-BC9A-87B8ED248B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9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 spd="slow">
    <p:randomBar dir="vert"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C71F2-CA1E-4425-948A-D6DA8A8C57C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6A142-D8D7-41BD-8667-561C4E49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6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57263" y="1525589"/>
            <a:ext cx="10544175" cy="14700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</a:rPr>
              <a:t>SUSTAINABLE LOW COST TECHOLOGY FOR DEVELOPMENT OF </a:t>
            </a:r>
            <a:r>
              <a:rPr lang="en-US" altLang="en-US" sz="4000" b="1" dirty="0" smtClean="0">
                <a:solidFill>
                  <a:srgbClr val="C00000"/>
                </a:solidFill>
              </a:rPr>
              <a:t>FEMININE HYGIENE PRODUCTS</a:t>
            </a:r>
            <a:endParaRPr lang="en-US" altLang="en-US" sz="4000" b="1" dirty="0">
              <a:solidFill>
                <a:srgbClr val="C00000"/>
              </a:solidFill>
            </a:endParaRPr>
          </a:p>
        </p:txBody>
      </p:sp>
      <p:sp>
        <p:nvSpPr>
          <p:cNvPr id="3075" name="Rectangle 1027"/>
          <p:cNvSpPr>
            <a:spLocks noChangeArrowheads="1"/>
          </p:cNvSpPr>
          <p:nvPr/>
        </p:nvSpPr>
        <p:spPr bwMode="auto">
          <a:xfrm>
            <a:off x="1524000" y="4567238"/>
            <a:ext cx="88439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931D88"/>
                </a:solidFill>
                <a:latin typeface="+mj-lt"/>
              </a:rPr>
              <a:t/>
            </a:r>
            <a:br>
              <a:rPr lang="en-US" sz="2000" dirty="0">
                <a:solidFill>
                  <a:srgbClr val="931D88"/>
                </a:solidFill>
                <a:latin typeface="+mj-lt"/>
              </a:rPr>
            </a:br>
            <a:r>
              <a:rPr lang="en-US" sz="2200" b="1" dirty="0" smtClean="0">
                <a:solidFill>
                  <a:srgbClr val="7030A0"/>
                </a:solidFill>
                <a:latin typeface="+mj-lt"/>
              </a:rPr>
              <a:t>Dr Mona Suri </a:t>
            </a:r>
          </a:p>
          <a:p>
            <a:pPr algn="ctr" eaLnBrk="1" hangingPunct="1"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+mj-lt"/>
              </a:rPr>
              <a:t>Academic Vice President</a:t>
            </a:r>
          </a:p>
          <a:p>
            <a:pPr algn="ctr" eaLnBrk="1" hangingPunct="1"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+mj-lt"/>
              </a:rPr>
              <a:t>Royal University for Women, Kingdom of Bahrain</a:t>
            </a:r>
          </a:p>
          <a:p>
            <a:pPr algn="ctr" eaLnBrk="1" hangingPunct="1">
              <a:defRPr/>
            </a:pPr>
            <a:endParaRPr lang="en-US" sz="2200" b="1" dirty="0" smtClean="0">
              <a:solidFill>
                <a:srgbClr val="7030A0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n-US" sz="1600" b="1" dirty="0">
                <a:solidFill>
                  <a:srgbClr val="262183"/>
                </a:solidFill>
                <a:latin typeface="+mj-lt"/>
              </a:rPr>
              <a:t/>
            </a:r>
            <a:br>
              <a:rPr lang="en-US" sz="1600" b="1" dirty="0">
                <a:solidFill>
                  <a:srgbClr val="262183"/>
                </a:solidFill>
                <a:latin typeface="+mj-lt"/>
              </a:rPr>
            </a:br>
            <a:r>
              <a:rPr lang="en-US" b="1" dirty="0" smtClean="0">
                <a:solidFill>
                  <a:srgbClr val="2621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                                                                       </a:t>
            </a:r>
            <a:endParaRPr lang="en-US" b="1" dirty="0">
              <a:solidFill>
                <a:srgbClr val="2621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r" eaLnBrk="1" hangingPunct="1">
              <a:defRPr/>
            </a:pPr>
            <a:r>
              <a:rPr lang="en-US" b="1" dirty="0">
                <a:solidFill>
                  <a:srgbClr val="2621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   </a:t>
            </a:r>
          </a:p>
          <a:p>
            <a:pPr algn="ctr" eaLnBrk="1" hangingPunct="1">
              <a:defRPr/>
            </a:pPr>
            <a:endParaRPr lang="en-US" dirty="0">
              <a:solidFill>
                <a:srgbClr val="931D8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en-US" dirty="0">
                <a:solidFill>
                  <a:srgbClr val="0706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			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F46C-9FCA-4E32-A86A-8F8C911758FA}" type="datetime1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2" y="0"/>
            <a:ext cx="2890837" cy="94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425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Raw Materials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Text Box 1028"/>
          <p:cNvSpPr txBox="1">
            <a:spLocks noGrp="1" noChangeArrowheads="1"/>
          </p:cNvSpPr>
          <p:nvPr>
            <p:ph idx="1"/>
          </p:nvPr>
        </p:nvSpPr>
        <p:spPr bwMode="auto">
          <a:xfrm>
            <a:off x="1097280" y="1845734"/>
            <a:ext cx="10058400" cy="219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262183"/>
                </a:solidFill>
              </a:rPr>
              <a:t>Cotton</a:t>
            </a:r>
          </a:p>
          <a:p>
            <a:pPr eaLnBrk="1" hangingPunct="1">
              <a:spcBef>
                <a:spcPct val="50000"/>
              </a:spcBef>
              <a:buClr>
                <a:srgbClr val="262183"/>
              </a:buClr>
              <a:buFontTx/>
              <a:buChar char="•"/>
            </a:pPr>
            <a:r>
              <a:rPr lang="en-US" altLang="en-US" b="1" dirty="0" smtClean="0">
                <a:solidFill>
                  <a:srgbClr val="262183"/>
                </a:solidFill>
              </a:rPr>
              <a:t> </a:t>
            </a:r>
            <a:r>
              <a:rPr lang="en-US" altLang="en-US" sz="2000" dirty="0" smtClean="0">
                <a:solidFill>
                  <a:srgbClr val="A40C99"/>
                </a:solidFill>
              </a:rPr>
              <a:t>Highly absorbent, naturally breathing, cohesive and easily </a:t>
            </a:r>
            <a:r>
              <a:rPr lang="en-US" altLang="en-US" sz="2000" dirty="0" err="1" smtClean="0">
                <a:solidFill>
                  <a:srgbClr val="A40C99"/>
                </a:solidFill>
              </a:rPr>
              <a:t>sterializable</a:t>
            </a:r>
            <a:r>
              <a:rPr lang="en-US" altLang="en-US" sz="2000" dirty="0" smtClean="0">
                <a:solidFill>
                  <a:srgbClr val="A40C99"/>
                </a:solidFill>
              </a:rPr>
              <a:t> </a:t>
            </a:r>
            <a:r>
              <a:rPr lang="en-US" altLang="en-US" sz="2000" dirty="0" smtClean="0">
                <a:solidFill>
                  <a:srgbClr val="A40C99"/>
                </a:solidFill>
              </a:rPr>
              <a:t>fiber</a:t>
            </a:r>
          </a:p>
          <a:p>
            <a:pPr eaLnBrk="1" hangingPunct="1">
              <a:spcBef>
                <a:spcPct val="50000"/>
              </a:spcBef>
              <a:buClr>
                <a:srgbClr val="262183"/>
              </a:buClr>
              <a:buFontTx/>
              <a:buChar char="•"/>
            </a:pPr>
            <a:r>
              <a:rPr lang="en-US" altLang="en-US" sz="2000" dirty="0" smtClean="0">
                <a:solidFill>
                  <a:srgbClr val="A40C99"/>
                </a:solidFill>
              </a:rPr>
              <a:t> </a:t>
            </a:r>
            <a:r>
              <a:rPr lang="en-US" altLang="en-US" sz="2000" dirty="0">
                <a:solidFill>
                  <a:srgbClr val="A40C99"/>
                </a:solidFill>
              </a:rPr>
              <a:t>Not used due to high cost </a:t>
            </a:r>
          </a:p>
          <a:p>
            <a:pPr eaLnBrk="1" hangingPunct="1">
              <a:spcBef>
                <a:spcPct val="50000"/>
              </a:spcBef>
              <a:buClr>
                <a:srgbClr val="262183"/>
              </a:buClr>
              <a:buFontTx/>
              <a:buChar char="•"/>
            </a:pPr>
            <a:r>
              <a:rPr lang="en-US" altLang="en-US" sz="2000" dirty="0">
                <a:solidFill>
                  <a:srgbClr val="A40C99"/>
                </a:solidFill>
              </a:rPr>
              <a:t> Low cost cotton from knitwear waste</a:t>
            </a:r>
          </a:p>
          <a:p>
            <a:pPr eaLnBrk="1" hangingPunct="1">
              <a:spcBef>
                <a:spcPct val="50000"/>
              </a:spcBef>
              <a:buClr>
                <a:srgbClr val="262183"/>
              </a:buClr>
              <a:buFontTx/>
              <a:buChar char="•"/>
            </a:pPr>
            <a:r>
              <a:rPr lang="en-US" altLang="en-US" sz="2000" dirty="0" smtClean="0">
                <a:solidFill>
                  <a:srgbClr val="A40C99"/>
                </a:solidFill>
              </a:rPr>
              <a:t> High value at low price</a:t>
            </a:r>
            <a:endParaRPr lang="en-US" altLang="en-US" sz="2000" dirty="0">
              <a:solidFill>
                <a:srgbClr val="A40C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F22-CAC9-40E9-B13F-8DDE9C471E55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7" descr="DSCN3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39227" r="7469" b="19615"/>
          <a:stretch>
            <a:fillRect/>
          </a:stretch>
        </p:blipFill>
        <p:spPr bwMode="auto">
          <a:xfrm>
            <a:off x="6194853" y="2804983"/>
            <a:ext cx="3315602" cy="148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6" descr="DSCN3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2396" r="4578" b="15446"/>
          <a:stretch>
            <a:fillRect/>
          </a:stretch>
        </p:blipFill>
        <p:spPr bwMode="auto">
          <a:xfrm>
            <a:off x="3341815" y="4155938"/>
            <a:ext cx="2755772" cy="205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846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icture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37" y="1067594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Picture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2" y="1612901"/>
            <a:ext cx="16859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Picture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00" y="2455644"/>
            <a:ext cx="4097875" cy="1916577"/>
          </a:xfrm>
          <a:prstGeom prst="rect">
            <a:avLst/>
          </a:prstGeom>
          <a:pattFill prst="pct5">
            <a:fgClr>
              <a:srgbClr val="262183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3524" y="679219"/>
            <a:ext cx="734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+mj-lt"/>
              </a:rPr>
              <a:t>Sanitary Napkin – Technical Details</a:t>
            </a: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279650" y="1484313"/>
            <a:ext cx="3240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Char char="§"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950818" y="2746377"/>
            <a:ext cx="3205163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931D88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A40C99"/>
              </a:buClr>
              <a:buFontTx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 Polypropylene, </a:t>
            </a:r>
          </a:p>
          <a:p>
            <a:pPr eaLnBrk="1" hangingPunct="1">
              <a:spcBef>
                <a:spcPct val="50000"/>
              </a:spcBef>
              <a:buClr>
                <a:srgbClr val="A40C99"/>
              </a:buClr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   Polyethylene</a:t>
            </a:r>
          </a:p>
          <a:p>
            <a:pPr eaLnBrk="1" hangingPunct="1">
              <a:spcBef>
                <a:spcPct val="50000"/>
              </a:spcBef>
              <a:buClr>
                <a:srgbClr val="A40C99"/>
              </a:buClr>
              <a:buFontTx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 Porous Layer</a:t>
            </a:r>
          </a:p>
          <a:p>
            <a:pPr eaLnBrk="1" hangingPunct="1">
              <a:spcBef>
                <a:spcPct val="50000"/>
              </a:spcBef>
              <a:buClr>
                <a:srgbClr val="A40C99"/>
              </a:buClr>
              <a:buFontTx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 Fluid is quickly drawn in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A40C99"/>
              </a:buClr>
              <a:buFontTx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 Allows Passage to         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  Liquids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2279650" y="2420938"/>
            <a:ext cx="1512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1209678" y="2746376"/>
            <a:ext cx="184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31D88"/>
                </a:solidFill>
                <a:latin typeface="Arial" panose="020B0604020202020204" pitchFamily="34" charset="0"/>
              </a:rPr>
              <a:t>TOP LAYER</a:t>
            </a:r>
            <a:endParaRPr lang="en-US" altLang="en-US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7867037" y="2179638"/>
            <a:ext cx="4483099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31D88"/>
                </a:solidFill>
                <a:latin typeface="Arial" panose="020B0604020202020204" pitchFamily="34" charset="0"/>
              </a:rPr>
              <a:t>ABSORBENT LAYER</a:t>
            </a:r>
            <a:endParaRPr lang="en-US" altLang="en-US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A40C99"/>
              </a:buClr>
              <a:buFontTx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 Wood-pulp, cotton 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linters, viscose</a:t>
            </a:r>
            <a:endParaRPr lang="en-US" altLang="en-US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A40C99"/>
              </a:buClr>
              <a:buFontTx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Absorbs &amp; retains the liquid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rgbClr val="A40C99"/>
              </a:buClr>
              <a:buFontTx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 Spreads fluid by capillary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  action                    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5672137" y="4745407"/>
            <a:ext cx="244792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31D88"/>
                </a:solidFill>
                <a:latin typeface="Arial" panose="020B0604020202020204" pitchFamily="34" charset="0"/>
              </a:rPr>
              <a:t>BACK LAYER</a:t>
            </a:r>
          </a:p>
          <a:p>
            <a:pPr eaLnBrk="1" hangingPunct="1">
              <a:spcBef>
                <a:spcPct val="50000"/>
              </a:spcBef>
              <a:buClr>
                <a:srgbClr val="A40C99"/>
              </a:buClr>
              <a:buFontTx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 Polyethylene</a:t>
            </a:r>
          </a:p>
          <a:p>
            <a:pPr eaLnBrk="1" hangingPunct="1">
              <a:spcBef>
                <a:spcPct val="50000"/>
              </a:spcBef>
              <a:buClr>
                <a:srgbClr val="A40C99"/>
              </a:buClr>
              <a:buSzPct val="120000"/>
              <a:buFontTx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Non porous</a:t>
            </a:r>
          </a:p>
          <a:p>
            <a:pPr eaLnBrk="1" hangingPunct="1">
              <a:spcBef>
                <a:spcPct val="50000"/>
              </a:spcBef>
              <a:buClr>
                <a:srgbClr val="A40C99"/>
              </a:buClr>
              <a:buFontTx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 Prevents leakage</a:t>
            </a:r>
          </a:p>
        </p:txBody>
      </p:sp>
      <p:sp>
        <p:nvSpPr>
          <p:cNvPr id="8207" name="Line 17"/>
          <p:cNvSpPr>
            <a:spLocks noChangeShapeType="1"/>
          </p:cNvSpPr>
          <p:nvPr/>
        </p:nvSpPr>
        <p:spPr bwMode="auto">
          <a:xfrm flipH="1">
            <a:off x="4648200" y="4797426"/>
            <a:ext cx="79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08" name="Line 18"/>
          <p:cNvSpPr>
            <a:spLocks noChangeShapeType="1"/>
          </p:cNvSpPr>
          <p:nvPr/>
        </p:nvSpPr>
        <p:spPr bwMode="auto">
          <a:xfrm flipH="1">
            <a:off x="3367098" y="1995489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09" name="Line 19"/>
          <p:cNvSpPr>
            <a:spLocks noChangeShapeType="1"/>
          </p:cNvSpPr>
          <p:nvPr/>
        </p:nvSpPr>
        <p:spPr bwMode="auto">
          <a:xfrm>
            <a:off x="3725873" y="1982789"/>
            <a:ext cx="0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10" name="Line 20"/>
          <p:cNvSpPr>
            <a:spLocks noChangeShapeType="1"/>
          </p:cNvSpPr>
          <p:nvPr/>
        </p:nvSpPr>
        <p:spPr bwMode="auto">
          <a:xfrm flipV="1">
            <a:off x="6858000" y="1676401"/>
            <a:ext cx="762000" cy="23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11" name="Line 21"/>
          <p:cNvSpPr>
            <a:spLocks noChangeShapeType="1"/>
          </p:cNvSpPr>
          <p:nvPr/>
        </p:nvSpPr>
        <p:spPr bwMode="auto">
          <a:xfrm flipH="1">
            <a:off x="6888163" y="17002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12" name="Line 22"/>
          <p:cNvSpPr>
            <a:spLocks noChangeShapeType="1"/>
          </p:cNvSpPr>
          <p:nvPr/>
        </p:nvSpPr>
        <p:spPr bwMode="auto">
          <a:xfrm flipH="1">
            <a:off x="6248400" y="1676401"/>
            <a:ext cx="647700" cy="201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14" name="Line 24"/>
          <p:cNvSpPr>
            <a:spLocks noChangeShapeType="1"/>
          </p:cNvSpPr>
          <p:nvPr/>
        </p:nvSpPr>
        <p:spPr bwMode="auto">
          <a:xfrm>
            <a:off x="6572250" y="4035426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" name="Picture 8" descr="RUW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327" y="80316"/>
            <a:ext cx="2532907" cy="54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E225-80FD-43A2-A88C-C403BF424A6A}" type="datetime1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65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1" name="Rectangle 30"/>
          <p:cNvSpPr>
            <a:spLocks noChangeArrowheads="1"/>
          </p:cNvSpPr>
          <p:nvPr/>
        </p:nvSpPr>
        <p:spPr bwMode="auto">
          <a:xfrm>
            <a:off x="8236743" y="1300806"/>
            <a:ext cx="1116013" cy="903287"/>
          </a:xfrm>
          <a:prstGeom prst="rect">
            <a:avLst/>
          </a:prstGeom>
          <a:solidFill>
            <a:srgbClr val="B2B2B2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>
              <a:solidFill>
                <a:prstClr val="black"/>
              </a:solidFill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8092" y="109360"/>
            <a:ext cx="92369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C00000"/>
                </a:solidFill>
                <a:latin typeface="+mj-lt"/>
              </a:rPr>
              <a:t>Manufacture of Sanitary Napkins using Knitwear Waste</a:t>
            </a:r>
            <a:endParaRPr lang="en-US" alt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987550" y="690564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803400" y="1315832"/>
            <a:ext cx="1326717" cy="919670"/>
          </a:xfrm>
          <a:prstGeom prst="rect">
            <a:avLst/>
          </a:prstGeom>
          <a:solidFill>
            <a:srgbClr val="B2B2B2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>
              <a:solidFill>
                <a:prstClr val="black"/>
              </a:solidFill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2157414" y="126047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2941638" y="126047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2109789" y="15224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2173289" y="15224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2543176" y="15224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2992438" y="1522414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41786" y="1299864"/>
            <a:ext cx="1154834" cy="919459"/>
          </a:xfrm>
          <a:prstGeom prst="rect">
            <a:avLst/>
          </a:prstGeom>
          <a:solidFill>
            <a:srgbClr val="B2B2B2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3794126" y="126047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9" name="Rectangle 15"/>
          <p:cNvSpPr>
            <a:spLocks noChangeArrowheads="1"/>
          </p:cNvSpPr>
          <p:nvPr/>
        </p:nvSpPr>
        <p:spPr bwMode="auto">
          <a:xfrm>
            <a:off x="4410075" y="1260475"/>
            <a:ext cx="512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+mj-lt"/>
              </a:rPr>
              <a:t> </a:t>
            </a:r>
            <a:endParaRPr lang="en-US" alt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9230" name="Rectangle 16"/>
          <p:cNvSpPr>
            <a:spLocks noChangeArrowheads="1"/>
          </p:cNvSpPr>
          <p:nvPr/>
        </p:nvSpPr>
        <p:spPr bwMode="auto">
          <a:xfrm>
            <a:off x="3754439" y="15224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1" name="Rectangle 17"/>
          <p:cNvSpPr>
            <a:spLocks noChangeArrowheads="1"/>
          </p:cNvSpPr>
          <p:nvPr/>
        </p:nvSpPr>
        <p:spPr bwMode="auto">
          <a:xfrm>
            <a:off x="3900489" y="15224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2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44432" y="1287461"/>
            <a:ext cx="1205556" cy="847325"/>
          </a:xfrm>
          <a:prstGeom prst="rect">
            <a:avLst/>
          </a:prstGeom>
          <a:solidFill>
            <a:srgbClr val="B2B2B2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9233" name="Rectangle 21"/>
          <p:cNvSpPr>
            <a:spLocks noChangeArrowheads="1"/>
          </p:cNvSpPr>
          <p:nvPr/>
        </p:nvSpPr>
        <p:spPr bwMode="auto">
          <a:xfrm>
            <a:off x="5227639" y="126047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4" name="Rectangle 22"/>
          <p:cNvSpPr>
            <a:spLocks noChangeArrowheads="1"/>
          </p:cNvSpPr>
          <p:nvPr/>
        </p:nvSpPr>
        <p:spPr bwMode="auto">
          <a:xfrm>
            <a:off x="6080125" y="126047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5" name="Rectangle 23"/>
          <p:cNvSpPr>
            <a:spLocks noChangeArrowheads="1"/>
          </p:cNvSpPr>
          <p:nvPr/>
        </p:nvSpPr>
        <p:spPr bwMode="auto">
          <a:xfrm>
            <a:off x="5219701" y="15224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6" name="Rectangle 24"/>
          <p:cNvSpPr>
            <a:spLocks noChangeArrowheads="1"/>
          </p:cNvSpPr>
          <p:nvPr/>
        </p:nvSpPr>
        <p:spPr bwMode="auto">
          <a:xfrm>
            <a:off x="6086475" y="1522414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37" name="Rectangle 25"/>
          <p:cNvSpPr>
            <a:spLocks noChangeArrowheads="1"/>
          </p:cNvSpPr>
          <p:nvPr/>
        </p:nvSpPr>
        <p:spPr bwMode="auto">
          <a:xfrm>
            <a:off x="6640586" y="1283643"/>
            <a:ext cx="1220713" cy="862009"/>
          </a:xfrm>
          <a:prstGeom prst="rect">
            <a:avLst/>
          </a:prstGeom>
          <a:solidFill>
            <a:srgbClr val="B2B2B2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>
              <a:solidFill>
                <a:prstClr val="black"/>
              </a:solidFill>
            </a:endParaRPr>
          </a:p>
        </p:txBody>
      </p:sp>
      <p:sp>
        <p:nvSpPr>
          <p:cNvPr id="9238" name="Rectangle 26"/>
          <p:cNvSpPr>
            <a:spLocks noChangeArrowheads="1"/>
          </p:cNvSpPr>
          <p:nvPr/>
        </p:nvSpPr>
        <p:spPr bwMode="auto">
          <a:xfrm>
            <a:off x="6896240" y="1444626"/>
            <a:ext cx="5457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+mj-lt"/>
              </a:rPr>
              <a:t>Hydro</a:t>
            </a:r>
            <a:endParaRPr lang="en-US" alt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239" name="Rectangle 28"/>
          <p:cNvSpPr>
            <a:spLocks noChangeArrowheads="1"/>
          </p:cNvSpPr>
          <p:nvPr/>
        </p:nvSpPr>
        <p:spPr bwMode="auto">
          <a:xfrm>
            <a:off x="6699821" y="1621842"/>
            <a:ext cx="9149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+mj-lt"/>
              </a:rPr>
              <a:t>extraction</a:t>
            </a:r>
            <a:endParaRPr lang="en-US" alt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240" name="Rectangle 29"/>
          <p:cNvSpPr>
            <a:spLocks noChangeArrowheads="1"/>
          </p:cNvSpPr>
          <p:nvPr/>
        </p:nvSpPr>
        <p:spPr bwMode="auto">
          <a:xfrm>
            <a:off x="7612063" y="1522414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42" name="Rectangle 31"/>
          <p:cNvSpPr>
            <a:spLocks noChangeArrowheads="1"/>
          </p:cNvSpPr>
          <p:nvPr/>
        </p:nvSpPr>
        <p:spPr bwMode="auto">
          <a:xfrm>
            <a:off x="8215301" y="1431153"/>
            <a:ext cx="877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+mj-lt"/>
              </a:rPr>
              <a:t>Drying of </a:t>
            </a:r>
            <a:endParaRPr lang="en-US" alt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243" name="Rectangle 32"/>
          <p:cNvSpPr>
            <a:spLocks noChangeArrowheads="1"/>
          </p:cNvSpPr>
          <p:nvPr/>
        </p:nvSpPr>
        <p:spPr bwMode="auto">
          <a:xfrm>
            <a:off x="8497095" y="1651002"/>
            <a:ext cx="4247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+mj-lt"/>
              </a:rPr>
              <a:t>fiber</a:t>
            </a:r>
            <a:endParaRPr lang="en-US" alt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244" name="Rectangle 33"/>
          <p:cNvSpPr>
            <a:spLocks noChangeArrowheads="1"/>
          </p:cNvSpPr>
          <p:nvPr/>
        </p:nvSpPr>
        <p:spPr bwMode="auto">
          <a:xfrm>
            <a:off x="8974138" y="1522414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45" name="Rectangle 37"/>
          <p:cNvSpPr>
            <a:spLocks noChangeArrowheads="1"/>
          </p:cNvSpPr>
          <p:nvPr/>
        </p:nvSpPr>
        <p:spPr bwMode="auto">
          <a:xfrm>
            <a:off x="6396038" y="3021014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46" name="Rectangle 38"/>
          <p:cNvSpPr>
            <a:spLocks noChangeArrowheads="1"/>
          </p:cNvSpPr>
          <p:nvPr/>
        </p:nvSpPr>
        <p:spPr bwMode="auto">
          <a:xfrm>
            <a:off x="8153400" y="2590801"/>
            <a:ext cx="1130300" cy="760413"/>
          </a:xfrm>
          <a:prstGeom prst="rect">
            <a:avLst/>
          </a:prstGeom>
          <a:solidFill>
            <a:srgbClr val="B2B2B2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>
              <a:solidFill>
                <a:prstClr val="black"/>
              </a:solidFill>
            </a:endParaRPr>
          </a:p>
        </p:txBody>
      </p:sp>
      <p:sp>
        <p:nvSpPr>
          <p:cNvPr id="9247" name="Rectangle 44"/>
          <p:cNvSpPr>
            <a:spLocks noChangeArrowheads="1"/>
          </p:cNvSpPr>
          <p:nvPr/>
        </p:nvSpPr>
        <p:spPr bwMode="auto">
          <a:xfrm>
            <a:off x="9042400" y="3021014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48" name="Rectangle 47"/>
          <p:cNvSpPr>
            <a:spLocks noChangeArrowheads="1"/>
          </p:cNvSpPr>
          <p:nvPr/>
        </p:nvSpPr>
        <p:spPr bwMode="auto">
          <a:xfrm>
            <a:off x="5637214" y="4013201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49" name="Rectangle 48"/>
          <p:cNvSpPr>
            <a:spLocks noChangeArrowheads="1"/>
          </p:cNvSpPr>
          <p:nvPr/>
        </p:nvSpPr>
        <p:spPr bwMode="auto">
          <a:xfrm>
            <a:off x="6024564" y="4267201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50" name="Rectangle 49"/>
          <p:cNvSpPr>
            <a:spLocks noChangeArrowheads="1"/>
          </p:cNvSpPr>
          <p:nvPr/>
        </p:nvSpPr>
        <p:spPr bwMode="auto">
          <a:xfrm>
            <a:off x="6129338" y="426720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51" name="Rectangle 50"/>
          <p:cNvSpPr>
            <a:spLocks noChangeArrowheads="1"/>
          </p:cNvSpPr>
          <p:nvPr/>
        </p:nvSpPr>
        <p:spPr bwMode="auto">
          <a:xfrm>
            <a:off x="8193088" y="3681414"/>
            <a:ext cx="1130300" cy="668337"/>
          </a:xfrm>
          <a:prstGeom prst="rect">
            <a:avLst/>
          </a:prstGeom>
          <a:solidFill>
            <a:srgbClr val="B2B2B2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>
              <a:solidFill>
                <a:prstClr val="black"/>
              </a:solidFill>
            </a:endParaRPr>
          </a:p>
        </p:txBody>
      </p:sp>
      <p:sp>
        <p:nvSpPr>
          <p:cNvPr id="9252" name="Rectangle 51"/>
          <p:cNvSpPr>
            <a:spLocks noChangeArrowheads="1"/>
          </p:cNvSpPr>
          <p:nvPr/>
        </p:nvSpPr>
        <p:spPr bwMode="auto">
          <a:xfrm>
            <a:off x="8382000" y="3840164"/>
            <a:ext cx="6554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+mj-lt"/>
              </a:rPr>
              <a:t>Cutting</a:t>
            </a:r>
            <a:endParaRPr lang="en-US" alt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253" name="Rectangle 52"/>
          <p:cNvSpPr>
            <a:spLocks noChangeArrowheads="1"/>
          </p:cNvSpPr>
          <p:nvPr/>
        </p:nvSpPr>
        <p:spPr bwMode="auto">
          <a:xfrm>
            <a:off x="9064625" y="3763964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54" name="Rectangle 5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486400" y="4495800"/>
            <a:ext cx="2819400" cy="914400"/>
          </a:xfrm>
          <a:prstGeom prst="rect">
            <a:avLst/>
          </a:prstGeom>
          <a:solidFill>
            <a:srgbClr val="A0D4D8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prstClr val="black"/>
                </a:solidFill>
                <a:latin typeface="+mj-lt"/>
              </a:rPr>
              <a:t>Sealing of the laid web between the top &amp; bottom layer</a:t>
            </a:r>
          </a:p>
        </p:txBody>
      </p:sp>
      <p:sp>
        <p:nvSpPr>
          <p:cNvPr id="9255" name="Rectangle 56"/>
          <p:cNvSpPr>
            <a:spLocks noChangeArrowheads="1"/>
          </p:cNvSpPr>
          <p:nvPr/>
        </p:nvSpPr>
        <p:spPr bwMode="auto">
          <a:xfrm>
            <a:off x="7767638" y="4922839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56" name="Rectangle 57"/>
          <p:cNvSpPr>
            <a:spLocks noChangeArrowheads="1"/>
          </p:cNvSpPr>
          <p:nvPr/>
        </p:nvSpPr>
        <p:spPr bwMode="auto">
          <a:xfrm>
            <a:off x="7815264" y="4922839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57" name="Rectangle 60"/>
          <p:cNvSpPr>
            <a:spLocks noChangeArrowheads="1"/>
          </p:cNvSpPr>
          <p:nvPr/>
        </p:nvSpPr>
        <p:spPr bwMode="auto">
          <a:xfrm>
            <a:off x="5513388" y="5638800"/>
            <a:ext cx="3325812" cy="501650"/>
          </a:xfrm>
          <a:prstGeom prst="rect">
            <a:avLst/>
          </a:prstGeom>
          <a:solidFill>
            <a:srgbClr val="A0D4D8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>
              <a:solidFill>
                <a:prstClr val="black"/>
              </a:solidFill>
            </a:endParaRPr>
          </a:p>
        </p:txBody>
      </p:sp>
      <p:sp>
        <p:nvSpPr>
          <p:cNvPr id="9258" name="Rectangle 61"/>
          <p:cNvSpPr>
            <a:spLocks noChangeArrowheads="1"/>
          </p:cNvSpPr>
          <p:nvPr/>
        </p:nvSpPr>
        <p:spPr bwMode="auto">
          <a:xfrm>
            <a:off x="5630864" y="60944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59" name="Rectangle 62"/>
          <p:cNvSpPr>
            <a:spLocks noChangeArrowheads="1"/>
          </p:cNvSpPr>
          <p:nvPr/>
        </p:nvSpPr>
        <p:spPr bwMode="auto">
          <a:xfrm>
            <a:off x="6069014" y="60944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60" name="Rectangle 63"/>
          <p:cNvSpPr>
            <a:spLocks noChangeArrowheads="1"/>
          </p:cNvSpPr>
          <p:nvPr/>
        </p:nvSpPr>
        <p:spPr bwMode="auto">
          <a:xfrm>
            <a:off x="6121401" y="60944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61" name="Rectangle 64"/>
          <p:cNvSpPr>
            <a:spLocks noChangeArrowheads="1"/>
          </p:cNvSpPr>
          <p:nvPr/>
        </p:nvSpPr>
        <p:spPr bwMode="auto">
          <a:xfrm>
            <a:off x="6205539" y="60944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62" name="Rectangle 65"/>
          <p:cNvSpPr>
            <a:spLocks noChangeArrowheads="1"/>
          </p:cNvSpPr>
          <p:nvPr/>
        </p:nvSpPr>
        <p:spPr bwMode="auto">
          <a:xfrm>
            <a:off x="6299201" y="60944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63" name="Rectangle 66"/>
          <p:cNvSpPr>
            <a:spLocks noChangeArrowheads="1"/>
          </p:cNvSpPr>
          <p:nvPr/>
        </p:nvSpPr>
        <p:spPr bwMode="auto">
          <a:xfrm>
            <a:off x="6613525" y="6094414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64" name="Rectangle 67"/>
          <p:cNvSpPr>
            <a:spLocks noChangeArrowheads="1"/>
          </p:cNvSpPr>
          <p:nvPr/>
        </p:nvSpPr>
        <p:spPr bwMode="auto">
          <a:xfrm>
            <a:off x="1987550" y="4181475"/>
            <a:ext cx="1411288" cy="534988"/>
          </a:xfrm>
          <a:prstGeom prst="rect">
            <a:avLst/>
          </a:prstGeom>
          <a:solidFill>
            <a:srgbClr val="FFCC66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9265" name="Rectangle 68"/>
          <p:cNvSpPr>
            <a:spLocks noChangeArrowheads="1"/>
          </p:cNvSpPr>
          <p:nvPr/>
        </p:nvSpPr>
        <p:spPr bwMode="auto">
          <a:xfrm>
            <a:off x="2133600" y="4264026"/>
            <a:ext cx="955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PP </a:t>
            </a:r>
            <a:r>
              <a:rPr lang="en-US" altLang="en-US" b="1" dirty="0">
                <a:solidFill>
                  <a:srgbClr val="000000"/>
                </a:solidFill>
                <a:latin typeface="+mj-lt"/>
              </a:rPr>
              <a:t>Sheets</a:t>
            </a:r>
            <a:endParaRPr lang="en-US" alt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266" name="Rectangle 69"/>
          <p:cNvSpPr>
            <a:spLocks noChangeArrowheads="1"/>
          </p:cNvSpPr>
          <p:nvPr/>
        </p:nvSpPr>
        <p:spPr bwMode="auto">
          <a:xfrm>
            <a:off x="3090863" y="426402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67" name="Rectangle 70"/>
          <p:cNvSpPr>
            <a:spLocks noChangeArrowheads="1"/>
          </p:cNvSpPr>
          <p:nvPr/>
        </p:nvSpPr>
        <p:spPr bwMode="auto">
          <a:xfrm>
            <a:off x="3679825" y="4181475"/>
            <a:ext cx="1411288" cy="534988"/>
          </a:xfrm>
          <a:prstGeom prst="rect">
            <a:avLst/>
          </a:prstGeom>
          <a:solidFill>
            <a:srgbClr val="FFCC66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9268" name="Rectangle 71"/>
          <p:cNvSpPr>
            <a:spLocks noChangeArrowheads="1"/>
          </p:cNvSpPr>
          <p:nvPr/>
        </p:nvSpPr>
        <p:spPr bwMode="auto">
          <a:xfrm>
            <a:off x="3733800" y="4264026"/>
            <a:ext cx="9888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+mj-lt"/>
              </a:rPr>
              <a:t>Cutting  PP</a:t>
            </a:r>
            <a:endParaRPr lang="en-US" alt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269" name="Rectangle 73"/>
          <p:cNvSpPr>
            <a:spLocks noChangeArrowheads="1"/>
          </p:cNvSpPr>
          <p:nvPr/>
        </p:nvSpPr>
        <p:spPr bwMode="auto">
          <a:xfrm>
            <a:off x="1987550" y="5513389"/>
            <a:ext cx="1411288" cy="534987"/>
          </a:xfrm>
          <a:prstGeom prst="rect">
            <a:avLst/>
          </a:prstGeom>
          <a:solidFill>
            <a:srgbClr val="FF99FF"/>
          </a:solidFill>
          <a:ln w="11176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9270" name="Rectangle 74"/>
          <p:cNvSpPr>
            <a:spLocks noChangeArrowheads="1"/>
          </p:cNvSpPr>
          <p:nvPr/>
        </p:nvSpPr>
        <p:spPr bwMode="auto">
          <a:xfrm>
            <a:off x="2057978" y="5592764"/>
            <a:ext cx="1056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PE Sheets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71" name="Rectangle 76"/>
          <p:cNvSpPr>
            <a:spLocks noChangeArrowheads="1"/>
          </p:cNvSpPr>
          <p:nvPr/>
        </p:nvSpPr>
        <p:spPr bwMode="auto">
          <a:xfrm>
            <a:off x="3679825" y="5513389"/>
            <a:ext cx="1411288" cy="534987"/>
          </a:xfrm>
          <a:prstGeom prst="rect">
            <a:avLst/>
          </a:prstGeom>
          <a:solidFill>
            <a:srgbClr val="FF99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>
              <a:solidFill>
                <a:prstClr val="black"/>
              </a:solidFill>
            </a:endParaRPr>
          </a:p>
        </p:txBody>
      </p:sp>
      <p:sp>
        <p:nvSpPr>
          <p:cNvPr id="9272" name="Rectangle 77"/>
          <p:cNvSpPr>
            <a:spLocks noChangeArrowheads="1"/>
          </p:cNvSpPr>
          <p:nvPr/>
        </p:nvSpPr>
        <p:spPr bwMode="auto">
          <a:xfrm>
            <a:off x="3836989" y="5594351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73" name="Rectangle 78"/>
          <p:cNvSpPr>
            <a:spLocks noChangeArrowheads="1"/>
          </p:cNvSpPr>
          <p:nvPr/>
        </p:nvSpPr>
        <p:spPr bwMode="auto">
          <a:xfrm>
            <a:off x="4932363" y="55943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74" name="Rectangle 80"/>
          <p:cNvSpPr>
            <a:spLocks noChangeArrowheads="1"/>
          </p:cNvSpPr>
          <p:nvPr/>
        </p:nvSpPr>
        <p:spPr bwMode="auto">
          <a:xfrm>
            <a:off x="2055814" y="3810000"/>
            <a:ext cx="1525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841A7A"/>
                </a:solidFill>
                <a:latin typeface="Times New Roman" panose="02020603050405020304" pitchFamily="18" charset="0"/>
              </a:rPr>
              <a:t>TOP  </a:t>
            </a:r>
            <a:r>
              <a:rPr lang="en-US" altLang="en-US" sz="2000" b="1" dirty="0">
                <a:solidFill>
                  <a:srgbClr val="7D1973"/>
                </a:solidFill>
                <a:latin typeface="Times New Roman" panose="02020603050405020304" pitchFamily="18" charset="0"/>
              </a:rPr>
              <a:t>LAYER</a:t>
            </a:r>
            <a:endParaRPr lang="en-US" altLang="en-US" sz="2000" dirty="0">
              <a:solidFill>
                <a:srgbClr val="7D1973"/>
              </a:solidFill>
              <a:latin typeface="Arial" panose="020B0604020202020204" pitchFamily="34" charset="0"/>
            </a:endParaRPr>
          </a:p>
        </p:txBody>
      </p:sp>
      <p:sp>
        <p:nvSpPr>
          <p:cNvPr id="9275" name="Rectangle 83"/>
          <p:cNvSpPr>
            <a:spLocks noChangeArrowheads="1"/>
          </p:cNvSpPr>
          <p:nvPr/>
        </p:nvSpPr>
        <p:spPr bwMode="auto">
          <a:xfrm>
            <a:off x="2057400" y="5105400"/>
            <a:ext cx="167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931D88"/>
                </a:solidFill>
                <a:latin typeface="Times New Roman" panose="02020603050405020304" pitchFamily="18" charset="0"/>
              </a:rPr>
              <a:t>BACK </a:t>
            </a:r>
            <a:r>
              <a:rPr lang="en-US" altLang="en-US" sz="2000" b="1" dirty="0">
                <a:solidFill>
                  <a:srgbClr val="77176E"/>
                </a:solidFill>
                <a:latin typeface="Times New Roman" panose="02020603050405020304" pitchFamily="18" charset="0"/>
              </a:rPr>
              <a:t>LAYER</a:t>
            </a:r>
            <a:endParaRPr lang="en-US" altLang="en-US" sz="2000" b="1" dirty="0">
              <a:solidFill>
                <a:srgbClr val="77176E"/>
              </a:solidFill>
              <a:latin typeface="Arial" panose="020B0604020202020204" pitchFamily="34" charset="0"/>
            </a:endParaRPr>
          </a:p>
        </p:txBody>
      </p:sp>
      <p:sp>
        <p:nvSpPr>
          <p:cNvPr id="9276" name="Rectangle 84"/>
          <p:cNvSpPr>
            <a:spLocks noChangeArrowheads="1"/>
          </p:cNvSpPr>
          <p:nvPr/>
        </p:nvSpPr>
        <p:spPr bwMode="auto">
          <a:xfrm>
            <a:off x="3346450" y="3748089"/>
            <a:ext cx="5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9277" name="Group 85"/>
          <p:cNvGrpSpPr>
            <a:grpSpLocks/>
          </p:cNvGrpSpPr>
          <p:nvPr/>
        </p:nvGrpSpPr>
        <p:grpSpPr bwMode="auto">
          <a:xfrm>
            <a:off x="3114675" y="1371601"/>
            <a:ext cx="425450" cy="142875"/>
            <a:chOff x="1371" y="962"/>
            <a:chExt cx="268" cy="90"/>
          </a:xfrm>
        </p:grpSpPr>
        <p:sp>
          <p:nvSpPr>
            <p:cNvPr id="9322" name="Line 86"/>
            <p:cNvSpPr>
              <a:spLocks noChangeShapeType="1"/>
            </p:cNvSpPr>
            <p:nvPr/>
          </p:nvSpPr>
          <p:spPr bwMode="auto">
            <a:xfrm>
              <a:off x="1371" y="1006"/>
              <a:ext cx="19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3" name="Freeform 87"/>
            <p:cNvSpPr>
              <a:spLocks/>
            </p:cNvSpPr>
            <p:nvPr/>
          </p:nvSpPr>
          <p:spPr bwMode="auto">
            <a:xfrm>
              <a:off x="1561" y="962"/>
              <a:ext cx="78" cy="90"/>
            </a:xfrm>
            <a:custGeom>
              <a:avLst/>
              <a:gdLst>
                <a:gd name="T0" fmla="*/ 0 w 78"/>
                <a:gd name="T1" fmla="*/ 90 h 90"/>
                <a:gd name="T2" fmla="*/ 78 w 78"/>
                <a:gd name="T3" fmla="*/ 46 h 90"/>
                <a:gd name="T4" fmla="*/ 0 w 78"/>
                <a:gd name="T5" fmla="*/ 0 h 90"/>
                <a:gd name="T6" fmla="*/ 0 w 78"/>
                <a:gd name="T7" fmla="*/ 9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90"/>
                <a:gd name="T14" fmla="*/ 78 w 78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90">
                  <a:moveTo>
                    <a:pt x="0" y="90"/>
                  </a:moveTo>
                  <a:lnTo>
                    <a:pt x="78" y="46"/>
                  </a:lnTo>
                  <a:lnTo>
                    <a:pt x="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278" name="Group 88"/>
          <p:cNvGrpSpPr>
            <a:grpSpLocks/>
          </p:cNvGrpSpPr>
          <p:nvPr/>
        </p:nvGrpSpPr>
        <p:grpSpPr bwMode="auto">
          <a:xfrm>
            <a:off x="4667251" y="1371601"/>
            <a:ext cx="422275" cy="142875"/>
            <a:chOff x="2349" y="962"/>
            <a:chExt cx="266" cy="90"/>
          </a:xfrm>
        </p:grpSpPr>
        <p:sp>
          <p:nvSpPr>
            <p:cNvPr id="9320" name="Line 89"/>
            <p:cNvSpPr>
              <a:spLocks noChangeShapeType="1"/>
            </p:cNvSpPr>
            <p:nvPr/>
          </p:nvSpPr>
          <p:spPr bwMode="auto">
            <a:xfrm>
              <a:off x="2349" y="1006"/>
              <a:ext cx="19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1" name="Freeform 90"/>
            <p:cNvSpPr>
              <a:spLocks/>
            </p:cNvSpPr>
            <p:nvPr/>
          </p:nvSpPr>
          <p:spPr bwMode="auto">
            <a:xfrm>
              <a:off x="2538" y="962"/>
              <a:ext cx="77" cy="90"/>
            </a:xfrm>
            <a:custGeom>
              <a:avLst/>
              <a:gdLst>
                <a:gd name="T0" fmla="*/ 0 w 77"/>
                <a:gd name="T1" fmla="*/ 90 h 90"/>
                <a:gd name="T2" fmla="*/ 77 w 77"/>
                <a:gd name="T3" fmla="*/ 46 h 90"/>
                <a:gd name="T4" fmla="*/ 0 w 77"/>
                <a:gd name="T5" fmla="*/ 0 h 90"/>
                <a:gd name="T6" fmla="*/ 0 w 77"/>
                <a:gd name="T7" fmla="*/ 9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90"/>
                <a:gd name="T14" fmla="*/ 77 w 77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90">
                  <a:moveTo>
                    <a:pt x="0" y="90"/>
                  </a:moveTo>
                  <a:lnTo>
                    <a:pt x="77" y="46"/>
                  </a:lnTo>
                  <a:lnTo>
                    <a:pt x="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279" name="Group 91"/>
          <p:cNvGrpSpPr>
            <a:grpSpLocks/>
          </p:cNvGrpSpPr>
          <p:nvPr/>
        </p:nvGrpSpPr>
        <p:grpSpPr bwMode="auto">
          <a:xfrm>
            <a:off x="6218238" y="1371601"/>
            <a:ext cx="425450" cy="142875"/>
            <a:chOff x="3326" y="962"/>
            <a:chExt cx="268" cy="90"/>
          </a:xfrm>
        </p:grpSpPr>
        <p:sp>
          <p:nvSpPr>
            <p:cNvPr id="9318" name="Line 92"/>
            <p:cNvSpPr>
              <a:spLocks noChangeShapeType="1"/>
            </p:cNvSpPr>
            <p:nvPr/>
          </p:nvSpPr>
          <p:spPr bwMode="auto">
            <a:xfrm>
              <a:off x="3326" y="1006"/>
              <a:ext cx="19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9" name="Freeform 93"/>
            <p:cNvSpPr>
              <a:spLocks/>
            </p:cNvSpPr>
            <p:nvPr/>
          </p:nvSpPr>
          <p:spPr bwMode="auto">
            <a:xfrm>
              <a:off x="3515" y="962"/>
              <a:ext cx="79" cy="90"/>
            </a:xfrm>
            <a:custGeom>
              <a:avLst/>
              <a:gdLst>
                <a:gd name="T0" fmla="*/ 0 w 79"/>
                <a:gd name="T1" fmla="*/ 90 h 90"/>
                <a:gd name="T2" fmla="*/ 79 w 79"/>
                <a:gd name="T3" fmla="*/ 46 h 90"/>
                <a:gd name="T4" fmla="*/ 0 w 79"/>
                <a:gd name="T5" fmla="*/ 0 h 90"/>
                <a:gd name="T6" fmla="*/ 0 w 79"/>
                <a:gd name="T7" fmla="*/ 9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90"/>
                <a:gd name="T14" fmla="*/ 79 w 79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90">
                  <a:moveTo>
                    <a:pt x="0" y="90"/>
                  </a:moveTo>
                  <a:lnTo>
                    <a:pt x="79" y="46"/>
                  </a:lnTo>
                  <a:lnTo>
                    <a:pt x="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280" name="Group 94"/>
          <p:cNvGrpSpPr>
            <a:grpSpLocks/>
          </p:cNvGrpSpPr>
          <p:nvPr/>
        </p:nvGrpSpPr>
        <p:grpSpPr bwMode="auto">
          <a:xfrm>
            <a:off x="7769226" y="1371601"/>
            <a:ext cx="423863" cy="142875"/>
            <a:chOff x="4303" y="962"/>
            <a:chExt cx="267" cy="90"/>
          </a:xfrm>
        </p:grpSpPr>
        <p:sp>
          <p:nvSpPr>
            <p:cNvPr id="9316" name="Line 95"/>
            <p:cNvSpPr>
              <a:spLocks noChangeShapeType="1"/>
            </p:cNvSpPr>
            <p:nvPr/>
          </p:nvSpPr>
          <p:spPr bwMode="auto">
            <a:xfrm>
              <a:off x="4303" y="1006"/>
              <a:ext cx="19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7" name="Freeform 96"/>
            <p:cNvSpPr>
              <a:spLocks/>
            </p:cNvSpPr>
            <p:nvPr/>
          </p:nvSpPr>
          <p:spPr bwMode="auto">
            <a:xfrm>
              <a:off x="4493" y="962"/>
              <a:ext cx="77" cy="90"/>
            </a:xfrm>
            <a:custGeom>
              <a:avLst/>
              <a:gdLst>
                <a:gd name="T0" fmla="*/ 0 w 77"/>
                <a:gd name="T1" fmla="*/ 90 h 90"/>
                <a:gd name="T2" fmla="*/ 77 w 77"/>
                <a:gd name="T3" fmla="*/ 46 h 90"/>
                <a:gd name="T4" fmla="*/ 0 w 77"/>
                <a:gd name="T5" fmla="*/ 0 h 90"/>
                <a:gd name="T6" fmla="*/ 0 w 77"/>
                <a:gd name="T7" fmla="*/ 9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90"/>
                <a:gd name="T14" fmla="*/ 77 w 77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90">
                  <a:moveTo>
                    <a:pt x="0" y="90"/>
                  </a:moveTo>
                  <a:lnTo>
                    <a:pt x="77" y="46"/>
                  </a:lnTo>
                  <a:lnTo>
                    <a:pt x="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281" name="Group 107"/>
          <p:cNvGrpSpPr>
            <a:grpSpLocks/>
          </p:cNvGrpSpPr>
          <p:nvPr/>
        </p:nvGrpSpPr>
        <p:grpSpPr bwMode="auto">
          <a:xfrm>
            <a:off x="6096001" y="5410201"/>
            <a:ext cx="155575" cy="296863"/>
            <a:chOff x="3199" y="3523"/>
            <a:chExt cx="77" cy="314"/>
          </a:xfrm>
        </p:grpSpPr>
        <p:sp>
          <p:nvSpPr>
            <p:cNvPr id="9314" name="Line 108"/>
            <p:cNvSpPr>
              <a:spLocks noChangeShapeType="1"/>
            </p:cNvSpPr>
            <p:nvPr/>
          </p:nvSpPr>
          <p:spPr bwMode="auto">
            <a:xfrm>
              <a:off x="3237" y="3523"/>
              <a:ext cx="1" cy="2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5" name="Freeform 109"/>
            <p:cNvSpPr>
              <a:spLocks/>
            </p:cNvSpPr>
            <p:nvPr/>
          </p:nvSpPr>
          <p:spPr bwMode="auto">
            <a:xfrm>
              <a:off x="3199" y="3746"/>
              <a:ext cx="77" cy="91"/>
            </a:xfrm>
            <a:custGeom>
              <a:avLst/>
              <a:gdLst>
                <a:gd name="T0" fmla="*/ 0 w 77"/>
                <a:gd name="T1" fmla="*/ 0 h 91"/>
                <a:gd name="T2" fmla="*/ 39 w 77"/>
                <a:gd name="T3" fmla="*/ 91 h 91"/>
                <a:gd name="T4" fmla="*/ 77 w 77"/>
                <a:gd name="T5" fmla="*/ 0 h 91"/>
                <a:gd name="T6" fmla="*/ 0 w 77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91"/>
                <a:gd name="T14" fmla="*/ 77 w 77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91">
                  <a:moveTo>
                    <a:pt x="0" y="0"/>
                  </a:moveTo>
                  <a:lnTo>
                    <a:pt x="39" y="91"/>
                  </a:lnTo>
                  <a:lnTo>
                    <a:pt x="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282" name="Group 110"/>
          <p:cNvGrpSpPr>
            <a:grpSpLocks/>
          </p:cNvGrpSpPr>
          <p:nvPr/>
        </p:nvGrpSpPr>
        <p:grpSpPr bwMode="auto">
          <a:xfrm>
            <a:off x="8696325" y="3349625"/>
            <a:ext cx="122238" cy="331788"/>
            <a:chOff x="4887" y="2160"/>
            <a:chExt cx="77" cy="209"/>
          </a:xfrm>
        </p:grpSpPr>
        <p:sp>
          <p:nvSpPr>
            <p:cNvPr id="9312" name="Line 111"/>
            <p:cNvSpPr>
              <a:spLocks noChangeShapeType="1"/>
            </p:cNvSpPr>
            <p:nvPr/>
          </p:nvSpPr>
          <p:spPr bwMode="auto">
            <a:xfrm>
              <a:off x="4925" y="2160"/>
              <a:ext cx="1" cy="1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3" name="Freeform 112"/>
            <p:cNvSpPr>
              <a:spLocks/>
            </p:cNvSpPr>
            <p:nvPr/>
          </p:nvSpPr>
          <p:spPr bwMode="auto">
            <a:xfrm>
              <a:off x="4887" y="2278"/>
              <a:ext cx="77" cy="91"/>
            </a:xfrm>
            <a:custGeom>
              <a:avLst/>
              <a:gdLst>
                <a:gd name="T0" fmla="*/ 0 w 77"/>
                <a:gd name="T1" fmla="*/ 0 h 91"/>
                <a:gd name="T2" fmla="*/ 38 w 77"/>
                <a:gd name="T3" fmla="*/ 91 h 91"/>
                <a:gd name="T4" fmla="*/ 77 w 77"/>
                <a:gd name="T5" fmla="*/ 0 h 91"/>
                <a:gd name="T6" fmla="*/ 0 w 77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91"/>
                <a:gd name="T14" fmla="*/ 77 w 77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91">
                  <a:moveTo>
                    <a:pt x="0" y="0"/>
                  </a:moveTo>
                  <a:lnTo>
                    <a:pt x="38" y="91"/>
                  </a:lnTo>
                  <a:lnTo>
                    <a:pt x="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283" name="Line 113"/>
          <p:cNvSpPr>
            <a:spLocks noChangeShapeType="1"/>
          </p:cNvSpPr>
          <p:nvPr/>
        </p:nvSpPr>
        <p:spPr bwMode="auto">
          <a:xfrm>
            <a:off x="8756650" y="4348163"/>
            <a:ext cx="1588" cy="8318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284" name="Group 114"/>
          <p:cNvGrpSpPr>
            <a:grpSpLocks/>
          </p:cNvGrpSpPr>
          <p:nvPr/>
        </p:nvGrpSpPr>
        <p:grpSpPr bwMode="auto">
          <a:xfrm>
            <a:off x="8335964" y="5108576"/>
            <a:ext cx="420687" cy="144463"/>
            <a:chOff x="4660" y="3268"/>
            <a:chExt cx="265" cy="91"/>
          </a:xfrm>
        </p:grpSpPr>
        <p:sp>
          <p:nvSpPr>
            <p:cNvPr id="9310" name="Line 115"/>
            <p:cNvSpPr>
              <a:spLocks noChangeShapeType="1"/>
            </p:cNvSpPr>
            <p:nvPr/>
          </p:nvSpPr>
          <p:spPr bwMode="auto">
            <a:xfrm flipH="1">
              <a:off x="4733" y="3313"/>
              <a:ext cx="19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1" name="Freeform 116"/>
            <p:cNvSpPr>
              <a:spLocks/>
            </p:cNvSpPr>
            <p:nvPr/>
          </p:nvSpPr>
          <p:spPr bwMode="auto">
            <a:xfrm>
              <a:off x="4660" y="3268"/>
              <a:ext cx="77" cy="91"/>
            </a:xfrm>
            <a:custGeom>
              <a:avLst/>
              <a:gdLst>
                <a:gd name="T0" fmla="*/ 77 w 77"/>
                <a:gd name="T1" fmla="*/ 0 h 91"/>
                <a:gd name="T2" fmla="*/ 0 w 77"/>
                <a:gd name="T3" fmla="*/ 46 h 91"/>
                <a:gd name="T4" fmla="*/ 77 w 77"/>
                <a:gd name="T5" fmla="*/ 91 h 91"/>
                <a:gd name="T6" fmla="*/ 77 w 77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91"/>
                <a:gd name="T14" fmla="*/ 77 w 77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91">
                  <a:moveTo>
                    <a:pt x="77" y="0"/>
                  </a:moveTo>
                  <a:lnTo>
                    <a:pt x="0" y="46"/>
                  </a:lnTo>
                  <a:lnTo>
                    <a:pt x="77" y="9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285" name="Group 117"/>
          <p:cNvGrpSpPr>
            <a:grpSpLocks/>
          </p:cNvGrpSpPr>
          <p:nvPr/>
        </p:nvGrpSpPr>
        <p:grpSpPr bwMode="auto">
          <a:xfrm>
            <a:off x="3397251" y="4276726"/>
            <a:ext cx="282575" cy="144463"/>
            <a:chOff x="1549" y="2744"/>
            <a:chExt cx="178" cy="91"/>
          </a:xfrm>
        </p:grpSpPr>
        <p:sp>
          <p:nvSpPr>
            <p:cNvPr id="9308" name="Line 118"/>
            <p:cNvSpPr>
              <a:spLocks noChangeShapeType="1"/>
            </p:cNvSpPr>
            <p:nvPr/>
          </p:nvSpPr>
          <p:spPr bwMode="auto">
            <a:xfrm>
              <a:off x="1549" y="2789"/>
              <a:ext cx="10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9" name="Freeform 119"/>
            <p:cNvSpPr>
              <a:spLocks/>
            </p:cNvSpPr>
            <p:nvPr/>
          </p:nvSpPr>
          <p:spPr bwMode="auto">
            <a:xfrm>
              <a:off x="1650" y="2744"/>
              <a:ext cx="77" cy="91"/>
            </a:xfrm>
            <a:custGeom>
              <a:avLst/>
              <a:gdLst>
                <a:gd name="T0" fmla="*/ 0 w 77"/>
                <a:gd name="T1" fmla="*/ 91 h 91"/>
                <a:gd name="T2" fmla="*/ 77 w 77"/>
                <a:gd name="T3" fmla="*/ 45 h 91"/>
                <a:gd name="T4" fmla="*/ 0 w 77"/>
                <a:gd name="T5" fmla="*/ 0 h 91"/>
                <a:gd name="T6" fmla="*/ 0 w 77"/>
                <a:gd name="T7" fmla="*/ 91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91"/>
                <a:gd name="T14" fmla="*/ 77 w 77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91">
                  <a:moveTo>
                    <a:pt x="0" y="91"/>
                  </a:moveTo>
                  <a:lnTo>
                    <a:pt x="77" y="45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286" name="Group 120"/>
          <p:cNvGrpSpPr>
            <a:grpSpLocks/>
          </p:cNvGrpSpPr>
          <p:nvPr/>
        </p:nvGrpSpPr>
        <p:grpSpPr bwMode="auto">
          <a:xfrm>
            <a:off x="3397251" y="5775326"/>
            <a:ext cx="282575" cy="144463"/>
            <a:chOff x="1549" y="3688"/>
            <a:chExt cx="178" cy="91"/>
          </a:xfrm>
        </p:grpSpPr>
        <p:sp>
          <p:nvSpPr>
            <p:cNvPr id="9306" name="Line 121"/>
            <p:cNvSpPr>
              <a:spLocks noChangeShapeType="1"/>
            </p:cNvSpPr>
            <p:nvPr/>
          </p:nvSpPr>
          <p:spPr bwMode="auto">
            <a:xfrm>
              <a:off x="1549" y="3732"/>
              <a:ext cx="10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7" name="Freeform 122"/>
            <p:cNvSpPr>
              <a:spLocks/>
            </p:cNvSpPr>
            <p:nvPr/>
          </p:nvSpPr>
          <p:spPr bwMode="auto">
            <a:xfrm>
              <a:off x="1650" y="3688"/>
              <a:ext cx="77" cy="91"/>
            </a:xfrm>
            <a:custGeom>
              <a:avLst/>
              <a:gdLst>
                <a:gd name="T0" fmla="*/ 0 w 77"/>
                <a:gd name="T1" fmla="*/ 91 h 91"/>
                <a:gd name="T2" fmla="*/ 77 w 77"/>
                <a:gd name="T3" fmla="*/ 46 h 91"/>
                <a:gd name="T4" fmla="*/ 0 w 77"/>
                <a:gd name="T5" fmla="*/ 0 h 91"/>
                <a:gd name="T6" fmla="*/ 0 w 77"/>
                <a:gd name="T7" fmla="*/ 91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91"/>
                <a:gd name="T14" fmla="*/ 77 w 77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91">
                  <a:moveTo>
                    <a:pt x="0" y="91"/>
                  </a:moveTo>
                  <a:lnTo>
                    <a:pt x="77" y="46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287" name="Line 123"/>
          <p:cNvSpPr>
            <a:spLocks noChangeShapeType="1"/>
          </p:cNvSpPr>
          <p:nvPr/>
        </p:nvSpPr>
        <p:spPr bwMode="auto">
          <a:xfrm>
            <a:off x="5089525" y="4348164"/>
            <a:ext cx="1412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88" name="Line 124"/>
          <p:cNvSpPr>
            <a:spLocks noChangeShapeType="1"/>
          </p:cNvSpPr>
          <p:nvPr/>
        </p:nvSpPr>
        <p:spPr bwMode="auto">
          <a:xfrm>
            <a:off x="5089525" y="5845175"/>
            <a:ext cx="1412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89" name="Line 125"/>
          <p:cNvSpPr>
            <a:spLocks noChangeShapeType="1"/>
          </p:cNvSpPr>
          <p:nvPr/>
        </p:nvSpPr>
        <p:spPr bwMode="auto">
          <a:xfrm flipV="1">
            <a:off x="5230814" y="4348163"/>
            <a:ext cx="1587" cy="14970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290" name="Group 126"/>
          <p:cNvGrpSpPr>
            <a:grpSpLocks/>
          </p:cNvGrpSpPr>
          <p:nvPr/>
        </p:nvGrpSpPr>
        <p:grpSpPr bwMode="auto">
          <a:xfrm>
            <a:off x="5230813" y="5108576"/>
            <a:ext cx="284162" cy="144463"/>
            <a:chOff x="2704" y="3268"/>
            <a:chExt cx="179" cy="91"/>
          </a:xfrm>
        </p:grpSpPr>
        <p:sp>
          <p:nvSpPr>
            <p:cNvPr id="9304" name="Line 127"/>
            <p:cNvSpPr>
              <a:spLocks noChangeShapeType="1"/>
            </p:cNvSpPr>
            <p:nvPr/>
          </p:nvSpPr>
          <p:spPr bwMode="auto">
            <a:xfrm>
              <a:off x="2704" y="3313"/>
              <a:ext cx="10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5" name="Freeform 128"/>
            <p:cNvSpPr>
              <a:spLocks/>
            </p:cNvSpPr>
            <p:nvPr/>
          </p:nvSpPr>
          <p:spPr bwMode="auto">
            <a:xfrm>
              <a:off x="2805" y="3268"/>
              <a:ext cx="78" cy="91"/>
            </a:xfrm>
            <a:custGeom>
              <a:avLst/>
              <a:gdLst>
                <a:gd name="T0" fmla="*/ 0 w 78"/>
                <a:gd name="T1" fmla="*/ 91 h 91"/>
                <a:gd name="T2" fmla="*/ 78 w 78"/>
                <a:gd name="T3" fmla="*/ 46 h 91"/>
                <a:gd name="T4" fmla="*/ 0 w 78"/>
                <a:gd name="T5" fmla="*/ 0 h 91"/>
                <a:gd name="T6" fmla="*/ 0 w 78"/>
                <a:gd name="T7" fmla="*/ 91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91"/>
                <a:gd name="T14" fmla="*/ 78 w 78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91">
                  <a:moveTo>
                    <a:pt x="0" y="91"/>
                  </a:moveTo>
                  <a:lnTo>
                    <a:pt x="78" y="46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291" name="Rectangle 130"/>
          <p:cNvSpPr>
            <a:spLocks noChangeArrowheads="1"/>
          </p:cNvSpPr>
          <p:nvPr/>
        </p:nvSpPr>
        <p:spPr bwMode="auto">
          <a:xfrm>
            <a:off x="1981200" y="8382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931D88"/>
                </a:solidFill>
                <a:latin typeface="Times New Roman" panose="02020603050405020304" pitchFamily="18" charset="0"/>
              </a:rPr>
              <a:t>ABSORBENT LAYER</a:t>
            </a:r>
            <a:endParaRPr lang="en-US" altLang="en-US" sz="2000">
              <a:solidFill>
                <a:srgbClr val="931D88"/>
              </a:solidFill>
              <a:latin typeface="Arial" panose="020B0604020202020204" pitchFamily="34" charset="0"/>
            </a:endParaRPr>
          </a:p>
        </p:txBody>
      </p:sp>
      <p:sp>
        <p:nvSpPr>
          <p:cNvPr id="9292" name="Text Box 132"/>
          <p:cNvSpPr txBox="1">
            <a:spLocks noChangeArrowheads="1"/>
          </p:cNvSpPr>
          <p:nvPr/>
        </p:nvSpPr>
        <p:spPr bwMode="auto">
          <a:xfrm>
            <a:off x="288093" y="917273"/>
            <a:ext cx="179629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93" name="Text Box 134"/>
          <p:cNvSpPr txBox="1">
            <a:spLocks noChangeArrowheads="1"/>
          </p:cNvSpPr>
          <p:nvPr/>
        </p:nvSpPr>
        <p:spPr bwMode="auto">
          <a:xfrm>
            <a:off x="5486400" y="571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prstClr val="black"/>
                </a:solidFill>
                <a:latin typeface="+mj-lt"/>
              </a:rPr>
              <a:t>Sterilization(as per requirement) </a:t>
            </a:r>
          </a:p>
        </p:txBody>
      </p:sp>
      <p:sp>
        <p:nvSpPr>
          <p:cNvPr id="9294" name="Text Box 135"/>
          <p:cNvSpPr txBox="1">
            <a:spLocks noChangeArrowheads="1"/>
          </p:cNvSpPr>
          <p:nvPr/>
        </p:nvSpPr>
        <p:spPr bwMode="auto">
          <a:xfrm>
            <a:off x="3657601" y="557688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prstClr val="black"/>
                </a:solidFill>
                <a:latin typeface="+mj-lt"/>
              </a:rPr>
              <a:t>Cutting PE</a:t>
            </a:r>
          </a:p>
        </p:txBody>
      </p:sp>
      <p:sp>
        <p:nvSpPr>
          <p:cNvPr id="9295" name="Text Box 13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863894" y="1338113"/>
            <a:ext cx="1266825" cy="8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prstClr val="black"/>
                </a:solidFill>
                <a:latin typeface="+mj-lt"/>
              </a:rPr>
              <a:t>Cotton Knitwear Waste</a:t>
            </a:r>
          </a:p>
        </p:txBody>
      </p:sp>
      <p:sp>
        <p:nvSpPr>
          <p:cNvPr id="9296" name="Text Box 138"/>
          <p:cNvSpPr txBox="1">
            <a:spLocks noChangeArrowheads="1"/>
          </p:cNvSpPr>
          <p:nvPr/>
        </p:nvSpPr>
        <p:spPr bwMode="auto">
          <a:xfrm>
            <a:off x="3505200" y="1566636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prstClr val="black"/>
                </a:solidFill>
                <a:latin typeface="+mj-lt"/>
              </a:rPr>
              <a:t>Garneting</a:t>
            </a:r>
          </a:p>
        </p:txBody>
      </p:sp>
      <p:sp>
        <p:nvSpPr>
          <p:cNvPr id="9297" name="Text Box 13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75710" y="1524939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prstClr val="black"/>
                </a:solidFill>
                <a:latin typeface="+mj-lt"/>
              </a:rPr>
              <a:t>Washing</a:t>
            </a:r>
          </a:p>
        </p:txBody>
      </p:sp>
      <p:sp>
        <p:nvSpPr>
          <p:cNvPr id="9298" name="Line 144"/>
          <p:cNvSpPr>
            <a:spLocks noChangeShapeType="1"/>
          </p:cNvSpPr>
          <p:nvPr/>
        </p:nvSpPr>
        <p:spPr bwMode="auto">
          <a:xfrm>
            <a:off x="1981200" y="5486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99" name="Line 146"/>
          <p:cNvSpPr>
            <a:spLocks noChangeShapeType="1"/>
          </p:cNvSpPr>
          <p:nvPr/>
        </p:nvSpPr>
        <p:spPr bwMode="auto">
          <a:xfrm>
            <a:off x="1981200" y="6019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300" name="Line 151"/>
          <p:cNvSpPr>
            <a:spLocks noChangeShapeType="1"/>
          </p:cNvSpPr>
          <p:nvPr/>
        </p:nvSpPr>
        <p:spPr bwMode="auto">
          <a:xfrm>
            <a:off x="1981200" y="5486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301" name="Line 152"/>
          <p:cNvSpPr>
            <a:spLocks noChangeShapeType="1"/>
          </p:cNvSpPr>
          <p:nvPr/>
        </p:nvSpPr>
        <p:spPr bwMode="auto">
          <a:xfrm>
            <a:off x="3429000" y="5486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303" name="Text Box 3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153400" y="26670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prstClr val="black"/>
                </a:solidFill>
                <a:latin typeface="+mj-lt"/>
              </a:rPr>
              <a:t>Lap formation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5B76-8381-440C-B21D-9DC5F029E3AF}" type="datetime1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0" y="-9134"/>
            <a:ext cx="2908300" cy="95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" name="Group 110"/>
          <p:cNvGrpSpPr>
            <a:grpSpLocks/>
          </p:cNvGrpSpPr>
          <p:nvPr/>
        </p:nvGrpSpPr>
        <p:grpSpPr bwMode="auto">
          <a:xfrm>
            <a:off x="8694737" y="2242741"/>
            <a:ext cx="122238" cy="331788"/>
            <a:chOff x="4887" y="2160"/>
            <a:chExt cx="77" cy="209"/>
          </a:xfrm>
        </p:grpSpPr>
        <p:sp>
          <p:nvSpPr>
            <p:cNvPr id="116" name="Line 111"/>
            <p:cNvSpPr>
              <a:spLocks noChangeShapeType="1"/>
            </p:cNvSpPr>
            <p:nvPr/>
          </p:nvSpPr>
          <p:spPr bwMode="auto">
            <a:xfrm>
              <a:off x="4925" y="2160"/>
              <a:ext cx="1" cy="1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4887" y="2278"/>
              <a:ext cx="77" cy="91"/>
            </a:xfrm>
            <a:custGeom>
              <a:avLst/>
              <a:gdLst>
                <a:gd name="T0" fmla="*/ 0 w 77"/>
                <a:gd name="T1" fmla="*/ 0 h 91"/>
                <a:gd name="T2" fmla="*/ 38 w 77"/>
                <a:gd name="T3" fmla="*/ 91 h 91"/>
                <a:gd name="T4" fmla="*/ 77 w 77"/>
                <a:gd name="T5" fmla="*/ 0 h 91"/>
                <a:gd name="T6" fmla="*/ 0 w 77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91"/>
                <a:gd name="T14" fmla="*/ 77 w 77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91">
                  <a:moveTo>
                    <a:pt x="0" y="0"/>
                  </a:moveTo>
                  <a:lnTo>
                    <a:pt x="38" y="91"/>
                  </a:lnTo>
                  <a:lnTo>
                    <a:pt x="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346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255" y="243740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Comparison </a:t>
            </a:r>
            <a:r>
              <a:rPr lang="en-US" sz="3600" b="1" dirty="0">
                <a:solidFill>
                  <a:srgbClr val="C00000"/>
                </a:solidFill>
              </a:rPr>
              <a:t>of Branded and Developed Sanitary Napkins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Developed prototypes and 16 varieties of sanitary napkins of 4 major companies were evaluated </a:t>
            </a:r>
            <a:r>
              <a:rPr lang="en-US" sz="2800" dirty="0" smtClean="0"/>
              <a:t>using standard test methods in </a:t>
            </a:r>
            <a:r>
              <a:rPr lang="en-US" sz="2800" dirty="0"/>
              <a:t>terms of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346075" indent="-346075">
              <a:buFont typeface="Wingdings" panose="05000000000000000000" pitchFamily="2" charset="2"/>
              <a:buChar char="§"/>
            </a:pPr>
            <a:r>
              <a:rPr lang="en-US" sz="2800" dirty="0" smtClean="0"/>
              <a:t>Physical properties (pH, Flexibility, Water Retention, Disposability)</a:t>
            </a:r>
          </a:p>
          <a:p>
            <a:pPr marL="346075" indent="-346075">
              <a:buFont typeface="Wingdings" panose="05000000000000000000" pitchFamily="2" charset="2"/>
              <a:buChar char="§"/>
            </a:pPr>
            <a:r>
              <a:rPr lang="en-US" sz="2800" dirty="0"/>
              <a:t>Hygiene Parameters (Bacterial and Fungal </a:t>
            </a:r>
            <a:r>
              <a:rPr lang="en-US" sz="2800" dirty="0" smtClean="0"/>
              <a:t>bioburden)</a:t>
            </a:r>
          </a:p>
          <a:p>
            <a:pPr marL="346075" indent="-346075">
              <a:buFont typeface="Wingdings" panose="05000000000000000000" pitchFamily="2" charset="2"/>
              <a:buChar char="§"/>
            </a:pPr>
            <a:r>
              <a:rPr lang="en-US" sz="2800" dirty="0" smtClean="0"/>
              <a:t>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D315-B571-400F-8115-C54B485668C3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45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D7E2-BAD2-414F-BD8F-8F1C4AD4A63D}" type="datetime1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47370"/>
              </p:ext>
            </p:extLst>
          </p:nvPr>
        </p:nvGraphicFramePr>
        <p:xfrm>
          <a:off x="1097280" y="1655520"/>
          <a:ext cx="9818371" cy="4649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017"/>
                <a:gridCol w="3458232"/>
                <a:gridCol w="2571122"/>
              </a:tblGrid>
              <a:tr h="654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Parameter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Branded sanitary napkin (regular)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Cotton Knitwear  waste napkin</a:t>
                      </a:r>
                      <a:endParaRPr lang="en-US" sz="2400" dirty="0"/>
                    </a:p>
                  </a:txBody>
                  <a:tcPr/>
                </a:tc>
              </a:tr>
              <a:tr h="5678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6.06 to 8.11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7.0</a:t>
                      </a:r>
                      <a:endParaRPr lang="en-US" sz="2400" dirty="0"/>
                    </a:p>
                  </a:txBody>
                  <a:tcPr/>
                </a:tc>
              </a:tr>
              <a:tr h="5678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Absorbency</a:t>
                      </a:r>
                      <a:r>
                        <a:rPr lang="en-US" sz="2400" baseline="0" dirty="0" smtClean="0"/>
                        <a:t> time (seconds)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4-30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15-20</a:t>
                      </a:r>
                      <a:endParaRPr lang="en-US" sz="2400" dirty="0"/>
                    </a:p>
                  </a:txBody>
                  <a:tcPr/>
                </a:tc>
              </a:tr>
              <a:tr h="76820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 retention (%)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175 to 631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369</a:t>
                      </a:r>
                      <a:endParaRPr lang="en-US" sz="2400" dirty="0"/>
                    </a:p>
                  </a:txBody>
                  <a:tcPr/>
                </a:tc>
              </a:tr>
              <a:tr h="6425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Flexibility (</a:t>
                      </a:r>
                      <a:r>
                        <a:rPr lang="en-US" sz="2400" dirty="0" err="1" smtClean="0"/>
                        <a:t>gms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1369 to 3601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1869</a:t>
                      </a:r>
                      <a:endParaRPr lang="en-US" sz="2400" dirty="0"/>
                    </a:p>
                  </a:txBody>
                  <a:tcPr/>
                </a:tc>
              </a:tr>
              <a:tr h="76820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Disposability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 5 minutes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 5 minutes</a:t>
                      </a:r>
                      <a:endParaRPr lang="en-US" sz="2400" dirty="0"/>
                    </a:p>
                  </a:txBody>
                  <a:tcPr/>
                </a:tc>
              </a:tr>
              <a:tr h="4267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Brightness (%)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1097280" y="747173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+mj-lt"/>
              </a:rPr>
              <a:t>Physical Parameters of Cotton Knitwear Waste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+mj-lt"/>
              </a:rPr>
              <a:t> Vs. Branded Napkins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4" y="-51412"/>
            <a:ext cx="2905125" cy="95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628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28078"/>
            <a:ext cx="10058400" cy="94212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Hygiene Parameters of Cotton Knitwear Waste Vs. Prototype Branded </a:t>
            </a:r>
            <a:r>
              <a:rPr lang="en-US" sz="3600" b="1" dirty="0" smtClean="0">
                <a:solidFill>
                  <a:srgbClr val="C00000"/>
                </a:solidFill>
              </a:rPr>
              <a:t>Napkins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31A4-EE78-4C64-A483-C7EFD504188A}" type="datetime1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RUW Conference on Women 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478967"/>
              </p:ext>
            </p:extLst>
          </p:nvPr>
        </p:nvGraphicFramePr>
        <p:xfrm>
          <a:off x="1275964" y="2228886"/>
          <a:ext cx="9643245" cy="348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415"/>
                <a:gridCol w="3214415"/>
                <a:gridCol w="3214415"/>
              </a:tblGrid>
              <a:tr h="101437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Napkin 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Aerobic Plate Count (</a:t>
                      </a:r>
                      <a:r>
                        <a:rPr lang="en-US" sz="2400" dirty="0" err="1" smtClean="0"/>
                        <a:t>c.f.u</a:t>
                      </a:r>
                      <a:r>
                        <a:rPr lang="en-US" sz="2400" dirty="0" smtClean="0"/>
                        <a:t>/ml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r>
                        <a:rPr lang="en-US" sz="2400" dirty="0" smtClean="0"/>
                        <a:t>Colony Forming unit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Yeast and </a:t>
                      </a:r>
                      <a:r>
                        <a:rPr lang="en-US" sz="2400" dirty="0" err="1" smtClean="0"/>
                        <a:t>Mould</a:t>
                      </a:r>
                      <a:r>
                        <a:rPr lang="en-US" sz="2400" dirty="0" smtClean="0"/>
                        <a:t> Count  (</a:t>
                      </a:r>
                      <a:r>
                        <a:rPr lang="en-US" sz="2400" dirty="0" err="1" smtClean="0"/>
                        <a:t>c.f.u</a:t>
                      </a:r>
                      <a:r>
                        <a:rPr lang="en-US" sz="2400" dirty="0" smtClean="0"/>
                        <a:t>/ml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Colony Forming unit</a:t>
                      </a:r>
                    </a:p>
                  </a:txBody>
                  <a:tcPr/>
                </a:tc>
              </a:tr>
              <a:tr h="65330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Branded sanitary napkins (Regular type)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10 - 1660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0 - 730</a:t>
                      </a:r>
                      <a:endParaRPr lang="en-US" sz="2400" dirty="0"/>
                    </a:p>
                  </a:txBody>
                  <a:tcPr/>
                </a:tc>
              </a:tr>
              <a:tr h="65330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Knitwear waste napkin- non sterile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</a:t>
                      </a:r>
                      <a:endParaRPr lang="en-US" sz="2400" dirty="0"/>
                    </a:p>
                  </a:txBody>
                  <a:tcPr/>
                </a:tc>
              </a:tr>
              <a:tr h="65330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Sterile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736" y="0"/>
            <a:ext cx="291526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899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Limited Production Cost of Developed </a:t>
            </a:r>
            <a:r>
              <a:rPr lang="en-US" sz="3200" b="1" dirty="0" smtClean="0">
                <a:solidFill>
                  <a:srgbClr val="C00000"/>
                </a:solidFill>
              </a:rPr>
              <a:t>Prototypes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Cost of the beltless colored knitwear waste napkin = Approx. Re. </a:t>
            </a:r>
            <a:r>
              <a:rPr lang="en-US" sz="2800" dirty="0" smtClean="0"/>
              <a:t>1</a:t>
            </a:r>
          </a:p>
          <a:p>
            <a:r>
              <a:rPr lang="en-US" sz="2800" dirty="0"/>
              <a:t>Cost of the beltless white knitwear waste napkin = Approx. </a:t>
            </a:r>
            <a:r>
              <a:rPr lang="en-US" sz="2800" dirty="0" smtClean="0"/>
              <a:t>Rs.1.10</a:t>
            </a:r>
          </a:p>
          <a:p>
            <a:r>
              <a:rPr lang="en-US" sz="2800" dirty="0" smtClean="0"/>
              <a:t>Cost </a:t>
            </a:r>
            <a:r>
              <a:rPr lang="en-US" sz="2800" dirty="0"/>
              <a:t>of the belted colored knitwear waste napkin = Approx. </a:t>
            </a:r>
            <a:r>
              <a:rPr lang="en-US" sz="2800" dirty="0" smtClean="0"/>
              <a:t>Rs.1.20</a:t>
            </a:r>
          </a:p>
          <a:p>
            <a:r>
              <a:rPr lang="en-US" sz="2800" dirty="0"/>
              <a:t>Cost of the belted white knitwear waste napkin = Approx. Rs.1.30</a:t>
            </a:r>
          </a:p>
          <a:p>
            <a:endParaRPr lang="en-US" sz="2800" dirty="0"/>
          </a:p>
          <a:p>
            <a:r>
              <a:rPr lang="en-US" sz="2800" dirty="0"/>
              <a:t>1 BHD= 175 Rupees </a:t>
            </a:r>
            <a:r>
              <a:rPr lang="en-US" sz="2800" dirty="0" smtClean="0"/>
              <a:t> (Cost of napkin 6-6.5 fills)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31A4-EE78-4C64-A483-C7EFD504188A}" type="datetime1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-3422"/>
            <a:ext cx="2824162" cy="92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14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SCN3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3215" r="7469" b="19615"/>
          <a:stretch>
            <a:fillRect/>
          </a:stretch>
        </p:blipFill>
        <p:spPr bwMode="auto">
          <a:xfrm>
            <a:off x="3214688" y="948825"/>
            <a:ext cx="3493236" cy="24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DSCN30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3970" b="6622"/>
          <a:stretch>
            <a:fillRect/>
          </a:stretch>
        </p:blipFill>
        <p:spPr bwMode="auto">
          <a:xfrm>
            <a:off x="979463" y="3435635"/>
            <a:ext cx="3981843" cy="243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DSCN3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5788" r="10361" b="28618"/>
          <a:stretch>
            <a:fillRect/>
          </a:stretch>
        </p:blipFill>
        <p:spPr bwMode="auto">
          <a:xfrm>
            <a:off x="5415355" y="3435635"/>
            <a:ext cx="4112808" cy="242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432051" y="20669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N" altLang="en-US" sz="180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79463" y="5907844"/>
            <a:ext cx="4000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931D8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B. Belted napkin in colored cotton knitwear waste</a:t>
            </a:r>
            <a:endParaRPr lang="en-US" altLang="en-US" sz="1400" dirty="0">
              <a:solidFill>
                <a:srgbClr val="931D88"/>
              </a:solidFill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438401" y="5264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N" altLang="en-US" sz="180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324100" y="8218488"/>
            <a:ext cx="3771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C. Belted napkin in white cotton knitwear waste</a:t>
            </a:r>
            <a:endParaRPr lang="en-US" altLang="en-US" sz="11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481264" y="-8112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N" altLang="en-US" sz="1800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85750" y="334665"/>
            <a:ext cx="9614708" cy="59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Belted Type Sanitary Napkins Using Knitwear Waste</a:t>
            </a:r>
            <a:endParaRPr lang="en-US" altLang="en-US" sz="3200" dirty="0" smtClean="0">
              <a:solidFill>
                <a:srgbClr val="C00000"/>
              </a:solidFill>
              <a:latin typeface="+mj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707924" y="1448594"/>
            <a:ext cx="3735387" cy="75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AutoNum type="alphaUcPeriod"/>
            </a:pPr>
            <a:r>
              <a:rPr lang="en-US" altLang="en-US" sz="1600" b="1" dirty="0" smtClean="0">
                <a:solidFill>
                  <a:srgbClr val="931D8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Laps </a:t>
            </a:r>
            <a:r>
              <a:rPr lang="en-US" altLang="en-US" sz="1600" b="1" dirty="0">
                <a:solidFill>
                  <a:srgbClr val="931D8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of colored and white cotton </a:t>
            </a:r>
            <a:endParaRPr lang="en-US" altLang="en-US" sz="1600" b="1" dirty="0" smtClean="0">
              <a:solidFill>
                <a:srgbClr val="931D88"/>
              </a:solidFill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600" b="1" dirty="0">
                <a:solidFill>
                  <a:srgbClr val="931D8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altLang="en-US" sz="1600" b="1" dirty="0" smtClean="0">
                <a:solidFill>
                  <a:srgbClr val="931D8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knitwear waste </a:t>
            </a:r>
            <a:r>
              <a:rPr lang="en-US" altLang="en-US" sz="1600" b="1" dirty="0">
                <a:solidFill>
                  <a:srgbClr val="931D8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fiber</a:t>
            </a:r>
            <a:endParaRPr lang="en-US" altLang="en-US" sz="1600" dirty="0">
              <a:solidFill>
                <a:srgbClr val="931D88"/>
              </a:solidFill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1524001" y="-1703388"/>
            <a:ext cx="41894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SANITARY NAPKIN DEVELOPMENT FROM KNITWEAR </a:t>
            </a:r>
            <a:endParaRPr lang="en-US" altLang="en-US" sz="11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WASTE FIBER</a:t>
            </a:r>
            <a:endParaRPr lang="en-US" altLang="en-US" sz="11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6096000" y="-9715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N" altLang="en-US" sz="1800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1524001" y="805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1524001" y="805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1524000" y="99060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/>
            </a:r>
            <a:br>
              <a:rPr lang="en-US" altLang="en-US" sz="1800">
                <a:latin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1524000" y="1906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N" altLang="en-US" sz="1800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1524000" y="38115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1524000" y="4452939"/>
            <a:ext cx="184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/>
            </a:r>
            <a:br>
              <a:rPr lang="en-US" altLang="en-US" sz="1100">
                <a:latin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1524000" y="5262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N" altLang="en-US" sz="1800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1524000" y="7158038"/>
            <a:ext cx="12128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tabLst>
                <a:tab pos="1028700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tabLst>
                <a:tab pos="10287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tabLst>
                <a:tab pos="10287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0287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0287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0287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0287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0287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0287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endParaRPr lang="en-US" altLang="en-US" sz="11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1524001" y="7797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tabLst>
                <a:tab pos="1028700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tabLst>
                <a:tab pos="10287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tabLst>
                <a:tab pos="10287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0287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0287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0287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0287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0287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>
                <a:tab pos="10287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6477000" y="6316663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5314950" y="5886638"/>
            <a:ext cx="4000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931D8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C. Belted napkin in white cotton knitwear waste</a:t>
            </a:r>
            <a:endParaRPr lang="en-US" altLang="en-US" sz="1400" dirty="0">
              <a:solidFill>
                <a:srgbClr val="931D88"/>
              </a:solidFill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9429-BCA4-4757-87B9-11AB51835546}" type="datetime1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-46829"/>
            <a:ext cx="2876550" cy="9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74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SCN30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36624" r="16150" b="35959"/>
          <a:stretch>
            <a:fillRect/>
          </a:stretch>
        </p:blipFill>
        <p:spPr bwMode="auto">
          <a:xfrm>
            <a:off x="1350374" y="1384549"/>
            <a:ext cx="4402726" cy="209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DSCN3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11989" r="20518" b="41441"/>
          <a:stretch>
            <a:fillRect/>
          </a:stretch>
        </p:blipFill>
        <p:spPr bwMode="auto">
          <a:xfrm>
            <a:off x="6248400" y="1384549"/>
            <a:ext cx="4338506" cy="21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DSCN3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7" r="8629" b="56914"/>
          <a:stretch>
            <a:fillRect/>
          </a:stretch>
        </p:blipFill>
        <p:spPr bwMode="auto">
          <a:xfrm>
            <a:off x="4271962" y="4059239"/>
            <a:ext cx="36480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524000" y="3581402"/>
            <a:ext cx="400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931D8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A. In colored cotton knitwear waste</a:t>
            </a:r>
            <a:endParaRPr lang="en-US" altLang="en-US" sz="1400" dirty="0">
              <a:solidFill>
                <a:srgbClr val="931D88"/>
              </a:solidFill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286500" y="3429000"/>
            <a:ext cx="377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 dirty="0">
              <a:solidFill>
                <a:srgbClr val="931D88"/>
              </a:solidFill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931D8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B. In white cotton knitwear waste</a:t>
            </a:r>
            <a:endParaRPr lang="en-US" altLang="en-US" sz="1400" dirty="0">
              <a:solidFill>
                <a:srgbClr val="931D88"/>
              </a:solidFill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931D88"/>
              </a:solidFill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438400" y="7634288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C. Back of the napkin marked with different color lines for size variations</a:t>
            </a:r>
            <a:endParaRPr lang="en-US" altLang="en-US" sz="18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524000" y="-1277938"/>
            <a:ext cx="342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</a:t>
            </a:r>
            <a:r>
              <a:rPr lang="en-US" altLang="en-US" sz="10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ELTLESS</a:t>
            </a:r>
            <a:r>
              <a:rPr lang="en-US" altLang="en-US" sz="12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S</a:t>
            </a:r>
            <a:r>
              <a:rPr lang="en-US" altLang="en-US" sz="10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ANITARY</a:t>
            </a:r>
            <a:r>
              <a:rPr lang="en-US" altLang="en-US" sz="12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N</a:t>
            </a:r>
            <a:r>
              <a:rPr lang="en-US" altLang="en-US" sz="10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APKINS USING </a:t>
            </a:r>
            <a:r>
              <a:rPr lang="en-US" altLang="en-US" sz="12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K</a:t>
            </a:r>
            <a:r>
              <a:rPr lang="en-US" altLang="en-US" sz="10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NITWEAR</a:t>
            </a:r>
            <a:r>
              <a:rPr lang="en-US" altLang="en-US" sz="12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endParaRPr lang="en-US" altLang="en-US" sz="11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W</a:t>
            </a:r>
            <a:r>
              <a:rPr lang="en-US" altLang="en-US" sz="10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ASTE</a:t>
            </a:r>
            <a:r>
              <a:rPr lang="en-US" altLang="en-US" sz="12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F</a:t>
            </a:r>
            <a:r>
              <a:rPr lang="en-US" altLang="en-US" sz="1000" b="1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IBER</a:t>
            </a:r>
            <a:endParaRPr lang="en-US" altLang="en-US" sz="11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961064" y="1100139"/>
            <a:ext cx="269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</a:t>
            </a:r>
            <a:endParaRPr lang="en-US" altLang="en-US" sz="11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918200" y="1649413"/>
            <a:ext cx="3556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/>
            </a:r>
            <a:br>
              <a:rPr lang="en-US" altLang="en-US" sz="1100">
                <a:latin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961064" y="4162426"/>
            <a:ext cx="269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</a:t>
            </a:r>
            <a:endParaRPr lang="en-US" altLang="en-US" sz="11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524000" y="471170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/>
            </a:r>
            <a:br>
              <a:rPr lang="en-US" altLang="en-US" sz="1800">
                <a:latin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524000" y="5627688"/>
            <a:ext cx="40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    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524001" y="7951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819400" y="754063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28625" y="787398"/>
            <a:ext cx="89439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Mangal" panose="02040503050203030202" pitchFamily="18" charset="0"/>
              </a:rPr>
              <a:t>Belt Less Type Sanitary Napkins Using Knitwear Waste</a:t>
            </a:r>
            <a:endParaRPr lang="en-US" altLang="en-US" sz="3200" dirty="0" smtClean="0">
              <a:solidFill>
                <a:srgbClr val="C00000"/>
              </a:solidFill>
              <a:latin typeface="+mj-l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8689" name="TextBox 16"/>
          <p:cNvSpPr txBox="1">
            <a:spLocks noChangeArrowheads="1"/>
          </p:cNvSpPr>
          <p:nvPr/>
        </p:nvSpPr>
        <p:spPr bwMode="auto">
          <a:xfrm>
            <a:off x="3581400" y="5969249"/>
            <a:ext cx="541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931D88"/>
                </a:solidFill>
                <a:latin typeface="Arial" panose="020B0604020202020204" pitchFamily="34" charset="0"/>
              </a:rPr>
              <a:t>C. Backside of Napkin marked with color to differentiate size</a:t>
            </a:r>
            <a:endParaRPr lang="en-IN" altLang="en-US" sz="1400" b="1" dirty="0">
              <a:solidFill>
                <a:srgbClr val="931D88"/>
              </a:solidFill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8B08-83F1-4200-BB43-D28B576E89D7}" type="datetime1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22" y="4765"/>
            <a:ext cx="2987777" cy="98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098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471831" y="572508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C00000"/>
                </a:solidFill>
                <a:latin typeface="+mj-lt"/>
              </a:rPr>
              <a:t>Transfer of technology to Community</a:t>
            </a:r>
            <a:endParaRPr lang="en-US" alt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8763001" y="3123998"/>
            <a:ext cx="3428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931D88"/>
                </a:solidFill>
                <a:latin typeface="Arial" panose="020B0604020202020204" pitchFamily="34" charset="0"/>
              </a:rPr>
              <a:t>Instruction sheet for Belt less napkins</a:t>
            </a: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9078060" y="5549420"/>
            <a:ext cx="3048000" cy="3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1D88"/>
                </a:solidFill>
                <a:latin typeface="+mj-lt"/>
              </a:rPr>
              <a:t>Instruction sheet for Belted napkins</a:t>
            </a:r>
          </a:p>
        </p:txBody>
      </p:sp>
      <p:pic>
        <p:nvPicPr>
          <p:cNvPr id="2970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760" y="980070"/>
            <a:ext cx="2762301" cy="212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811" y="3514724"/>
            <a:ext cx="2801249" cy="195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1044-77B3-4FA7-8DBA-36A2E504E13C}" type="datetime1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760" y="1"/>
            <a:ext cx="282824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831" y="1164134"/>
            <a:ext cx="85010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The machines for Garneting, washing, Lap formation sealing, autoclave were sourced from small scale manufacturers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Assembly line was created for effective </a:t>
            </a:r>
            <a:r>
              <a:rPr lang="en-US" sz="2800" dirty="0" smtClean="0"/>
              <a:t>manufacturing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Packaging was done with Instruction sheets</a:t>
            </a: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The unit with machines could be set up in a room in any village or sub urban area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Total cost of machines was about 100, 000 Rupees (500 BHD)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Workshops were conducted for local women to train them for manufacturing, Packaging and selling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Distribution networks were created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698731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7548"/>
              </p:ext>
            </p:extLst>
          </p:nvPr>
        </p:nvGraphicFramePr>
        <p:xfrm>
          <a:off x="1393812" y="428626"/>
          <a:ext cx="7907349" cy="58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82B-242B-40BC-A1A2-AC0E4919BFFB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7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Conclusion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7375"/>
            <a:ext cx="10452426" cy="4329113"/>
          </a:xfrm>
        </p:spPr>
        <p:txBody>
          <a:bodyPr>
            <a:normAutofit lnSpcReduction="10000"/>
          </a:bodyPr>
          <a:lstStyle/>
          <a:p>
            <a:pPr marL="346075" indent="-346075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600" b="1" dirty="0">
                <a:solidFill>
                  <a:schemeClr val="tx1"/>
                </a:solidFill>
                <a:latin typeface="+mj-lt"/>
              </a:rPr>
              <a:t>Low cost sanitary napkins can be developed using alternate materials like cotton knitwear waste and Bagasse pulp as the absorbent web. </a:t>
            </a:r>
          </a:p>
          <a:p>
            <a:pPr marL="346075" indent="-346075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600" b="1" dirty="0" smtClean="0">
                <a:solidFill>
                  <a:schemeClr val="tx1"/>
                </a:solidFill>
                <a:latin typeface="+mj-lt"/>
              </a:rPr>
              <a:t>Quality </a:t>
            </a:r>
            <a:r>
              <a:rPr lang="en-US" altLang="en-US" sz="2600" b="1" dirty="0">
                <a:solidFill>
                  <a:schemeClr val="tx1"/>
                </a:solidFill>
                <a:latin typeface="+mj-lt"/>
              </a:rPr>
              <a:t>of the sanitary napkins thus made are comparable in quality to branded sanitary napkins in terms of various physical and hygiene parameters. </a:t>
            </a:r>
          </a:p>
          <a:p>
            <a:pPr marL="346075" indent="-346075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600" b="1" dirty="0" smtClean="0">
                <a:solidFill>
                  <a:schemeClr val="tx1"/>
                </a:solidFill>
                <a:latin typeface="+mj-lt"/>
              </a:rPr>
              <a:t>This </a:t>
            </a:r>
            <a:r>
              <a:rPr lang="en-US" altLang="en-US" sz="2600" b="1" dirty="0">
                <a:solidFill>
                  <a:schemeClr val="tx1"/>
                </a:solidFill>
                <a:latin typeface="+mj-lt"/>
              </a:rPr>
              <a:t>will enable the women from the lower economic strata to use disposable sanitary napkins, thus ensuring improved status of menstrual hygiene</a:t>
            </a:r>
            <a:r>
              <a:rPr lang="en-US" altLang="en-US" sz="26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6075" indent="-346075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600" b="1" dirty="0" smtClean="0">
                <a:solidFill>
                  <a:schemeClr val="tx1"/>
                </a:solidFill>
                <a:latin typeface="+mj-lt"/>
              </a:rPr>
              <a:t>The assembly line can easily be established in rural, semi urban areas and trainers trained to implement it as an entrepreneurial venture.</a:t>
            </a:r>
          </a:p>
          <a:p>
            <a:pPr marL="346075" indent="-346075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600" b="1" dirty="0" smtClean="0">
                <a:solidFill>
                  <a:schemeClr val="tx1"/>
                </a:solidFill>
                <a:latin typeface="+mj-lt"/>
              </a:rPr>
              <a:t>This fulfils the needs of women and society. </a:t>
            </a:r>
            <a:endParaRPr lang="en-US" altLang="en-US" sz="2600" b="1" dirty="0">
              <a:solidFill>
                <a:schemeClr val="tx1"/>
              </a:solidFill>
              <a:latin typeface="+mj-lt"/>
            </a:endParaRPr>
          </a:p>
          <a:p>
            <a:pPr marL="346075" indent="-346075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spcBef>
                <a:spcPct val="50000"/>
              </a:spcBef>
              <a:buNone/>
            </a:pPr>
            <a:endParaRPr lang="en-US" altLang="en-US" sz="2400" dirty="0">
              <a:solidFill>
                <a:srgbClr val="931D88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F34C-BCBD-416B-B003-AD309545B783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50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RUW’s initiatives towards Community based studies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772462"/>
            <a:ext cx="11094721" cy="44693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400" b="1" dirty="0" smtClean="0"/>
              <a:t>Design and Development of Industrial Clothing for BAPCO Employees</a:t>
            </a:r>
          </a:p>
          <a:p>
            <a:pPr marL="400050" indent="-228600">
              <a:buFont typeface="Courier New" panose="02070309020205020404" pitchFamily="49" charset="0"/>
              <a:buChar char="o"/>
            </a:pPr>
            <a:r>
              <a:rPr lang="en-US" sz="2400" dirty="0"/>
              <a:t>At BAPCO the Protective Clothing is </a:t>
            </a:r>
            <a:r>
              <a:rPr lang="en-US" sz="2400" dirty="0" smtClean="0"/>
              <a:t>worn </a:t>
            </a:r>
            <a:r>
              <a:rPr lang="en-US" sz="2400" dirty="0"/>
              <a:t>by the employees as per the norms </a:t>
            </a:r>
          </a:p>
          <a:p>
            <a:pPr marL="400050" indent="-228600">
              <a:buFont typeface="Courier New" panose="02070309020205020404" pitchFamily="49" charset="0"/>
              <a:buChar char="o"/>
            </a:pPr>
            <a:r>
              <a:rPr lang="en-US" sz="2400" dirty="0" smtClean="0"/>
              <a:t>RUW approached </a:t>
            </a:r>
            <a:r>
              <a:rPr lang="en-US" sz="2400" dirty="0"/>
              <a:t>the term design with functional utility and problem solving</a:t>
            </a:r>
          </a:p>
          <a:p>
            <a:pPr marL="400050" indent="-228600">
              <a:buFont typeface="Courier New" panose="02070309020205020404" pitchFamily="49" charset="0"/>
              <a:buChar char="o"/>
            </a:pPr>
            <a:r>
              <a:rPr lang="en-US" sz="2400" dirty="0" smtClean="0"/>
              <a:t>Provided </a:t>
            </a:r>
            <a:r>
              <a:rPr lang="en-US" sz="2400" dirty="0"/>
              <a:t>more options for special clothing/ uniforms for BAPCO employees</a:t>
            </a:r>
          </a:p>
          <a:p>
            <a:pPr marL="818388" lvl="2" indent="-342900"/>
            <a:r>
              <a:rPr lang="en-US" sz="2000" dirty="0"/>
              <a:t>Male workers</a:t>
            </a:r>
          </a:p>
          <a:p>
            <a:pPr marL="818388" lvl="2" indent="-342900"/>
            <a:r>
              <a:rPr lang="en-US" sz="2000" dirty="0"/>
              <a:t>Women </a:t>
            </a:r>
            <a:r>
              <a:rPr lang="en-US" sz="2000" dirty="0" smtClean="0"/>
              <a:t>employees </a:t>
            </a:r>
            <a:r>
              <a:rPr lang="en-US" sz="2000" dirty="0"/>
              <a:t>(Present &amp; Prospective</a:t>
            </a:r>
            <a:r>
              <a:rPr lang="en-US" sz="2000" dirty="0" smtClean="0"/>
              <a:t>)</a:t>
            </a:r>
          </a:p>
          <a:p>
            <a:pPr marL="475488" lvl="2" indent="0">
              <a:buNone/>
            </a:pPr>
            <a:endParaRPr lang="en-US" sz="2000" dirty="0" smtClean="0"/>
          </a:p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smtClean="0"/>
              <a:t>Training of Bahraini Women in Fashion Design</a:t>
            </a:r>
          </a:p>
          <a:p>
            <a:pPr marL="400050" indent="-228600">
              <a:buFont typeface="Courier New" panose="02070309020205020404" pitchFamily="49" charset="0"/>
              <a:buChar char="o"/>
            </a:pPr>
            <a:r>
              <a:rPr lang="en-US" sz="2400" dirty="0" smtClean="0"/>
              <a:t>Project was done in collaboration with the Supreme Council for Women and </a:t>
            </a:r>
            <a:r>
              <a:rPr lang="en-US" sz="2400" dirty="0" err="1" smtClean="0"/>
              <a:t>Tamkeen</a:t>
            </a:r>
            <a:endParaRPr lang="en-US" sz="2400" dirty="0"/>
          </a:p>
          <a:p>
            <a:pPr marL="400050" indent="-228600">
              <a:buFont typeface="Courier New" panose="02070309020205020404" pitchFamily="49" charset="0"/>
              <a:buChar char="o"/>
            </a:pPr>
            <a:r>
              <a:rPr lang="en-US" sz="2400" dirty="0" smtClean="0"/>
              <a:t>60 Bahraini women were trained</a:t>
            </a:r>
            <a:endParaRPr lang="en-US" sz="2400" dirty="0"/>
          </a:p>
          <a:p>
            <a:pPr marL="171450" lvl="2" indent="-171450">
              <a:buFont typeface="Wingdings" panose="05000000000000000000" pitchFamily="2" charset="2"/>
              <a:buChar char="§"/>
            </a:pPr>
            <a:endParaRPr lang="en-US" sz="24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82B-242B-40BC-A1A2-AC0E4919BFFB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40202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Research emphasis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With Emphasis on research at RUW more such Intervention studies are being taken up to address the felt needs of the community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Design </a:t>
            </a:r>
            <a:r>
              <a:rPr lang="en-US" sz="2800" dirty="0"/>
              <a:t>as a function is being emphasized </a:t>
            </a:r>
            <a:r>
              <a:rPr lang="en-US" sz="2800" dirty="0" smtClean="0"/>
              <a:t>upon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Traditional </a:t>
            </a:r>
            <a:r>
              <a:rPr lang="en-US" sz="2800" dirty="0"/>
              <a:t>arts of Bahrain and the region are being documented and revived (Weaving arts, </a:t>
            </a:r>
            <a:r>
              <a:rPr lang="en-US" sz="2800" dirty="0" err="1"/>
              <a:t>Naqda</a:t>
            </a:r>
            <a:r>
              <a:rPr lang="en-US" sz="2800" dirty="0"/>
              <a:t> work</a:t>
            </a:r>
            <a:r>
              <a:rPr lang="en-US" sz="28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Futuristically RUW would like to make a niche by doing such community based design studies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82B-242B-40BC-A1A2-AC0E4919BFFB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36462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F34C-BCBD-416B-B003-AD309545B783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54443" y="1858229"/>
            <a:ext cx="10058400" cy="157077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Thank you…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5580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Concept of Design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Design</a:t>
            </a:r>
            <a:r>
              <a:rPr lang="en-US" sz="3200" dirty="0" smtClean="0"/>
              <a:t> is aesthetics + </a:t>
            </a:r>
            <a:r>
              <a:rPr lang="en-US" sz="3200" u="sng" dirty="0" smtClean="0"/>
              <a:t>Functionality</a:t>
            </a:r>
          </a:p>
          <a:p>
            <a:r>
              <a:rPr lang="en-US" sz="3200" b="1" dirty="0"/>
              <a:t>Sustainable design </a:t>
            </a:r>
            <a:r>
              <a:rPr lang="en-US" sz="3200" dirty="0"/>
              <a:t>(also called environmental design, environmentally sustainable design, environmentally conscious design, etc.) is the </a:t>
            </a:r>
            <a:r>
              <a:rPr lang="en-US" sz="3200" u="sng" dirty="0"/>
              <a:t>philosophy of designing </a:t>
            </a:r>
            <a:r>
              <a:rPr lang="en-US" sz="3200" dirty="0"/>
              <a:t>physical objects, the built environment, and services to comply with the </a:t>
            </a:r>
            <a:r>
              <a:rPr lang="en-US" sz="3200" u="sng" dirty="0"/>
              <a:t>principles of social, economic, and ecological sustainability.</a:t>
            </a:r>
            <a:endParaRPr lang="en-US" sz="3200" u="sng" dirty="0" smtClean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82B-242B-40BC-A1A2-AC0E4919BFFB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4316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Overview of the study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82B-242B-40BC-A1A2-AC0E4919BFFB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7280" y="1900237"/>
            <a:ext cx="1043273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Done in semi urban cities of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Felt needs of the </a:t>
            </a:r>
            <a:r>
              <a:rPr lang="en-US" sz="3200" dirty="0" smtClean="0"/>
              <a:t>women belonging to lower SES </a:t>
            </a:r>
            <a:r>
              <a:rPr lang="en-US" sz="3200" dirty="0" smtClean="0"/>
              <a:t>were </a:t>
            </a:r>
            <a:r>
              <a:rPr lang="en-US" sz="3200" dirty="0" smtClean="0"/>
              <a:t>addressed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Intervention study </a:t>
            </a:r>
            <a:r>
              <a:rPr lang="en-US" sz="3200" dirty="0" smtClean="0"/>
              <a:t>to create innovation in design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Prototypes of Sanitary napkins were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Classic example of technology transfer to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Empowerment of women by providing them with </a:t>
            </a:r>
            <a:r>
              <a:rPr lang="en-US" sz="3200" dirty="0" smtClean="0"/>
              <a:t>a solution </a:t>
            </a:r>
            <a:r>
              <a:rPr lang="en-US" sz="3200" dirty="0" smtClean="0"/>
              <a:t>and a business proposition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76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2059"/>
          <p:cNvSpPr txBox="1">
            <a:spLocks noChangeArrowheads="1"/>
          </p:cNvSpPr>
          <p:nvPr/>
        </p:nvSpPr>
        <p:spPr bwMode="auto">
          <a:xfrm>
            <a:off x="957263" y="919958"/>
            <a:ext cx="9944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+mj-lt"/>
              </a:rPr>
              <a:t>Low Cost Menstrual Hygiene Products </a:t>
            </a:r>
          </a:p>
        </p:txBody>
      </p:sp>
      <p:sp>
        <p:nvSpPr>
          <p:cNvPr id="9222" name="Rectangle 2069"/>
          <p:cNvSpPr>
            <a:spLocks noChangeArrowheads="1"/>
          </p:cNvSpPr>
          <p:nvPr/>
        </p:nvSpPr>
        <p:spPr bwMode="auto">
          <a:xfrm>
            <a:off x="839787" y="1566289"/>
            <a:ext cx="10515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00050" indent="-400050" eaLnBrk="1" hangingPunct="1">
              <a:spcBef>
                <a:spcPct val="0"/>
              </a:spcBef>
              <a:buClr>
                <a:srgbClr val="262183"/>
              </a:buClr>
              <a:buSzTx/>
              <a:buFontTx/>
              <a:buChar char="•"/>
            </a:pPr>
            <a:r>
              <a:rPr lang="en-US" altLang="en-US" sz="3200" dirty="0" smtClean="0">
                <a:latin typeface="+mn-lt"/>
              </a:rPr>
              <a:t>Limited </a:t>
            </a:r>
            <a:r>
              <a:rPr lang="en-US" altLang="en-US" sz="3200" dirty="0">
                <a:latin typeface="+mn-lt"/>
              </a:rPr>
              <a:t>literature on Menstrual Hygiene Management</a:t>
            </a:r>
            <a:r>
              <a:rPr lang="en-US" altLang="en-US" sz="3200" dirty="0" smtClean="0">
                <a:latin typeface="+mn-lt"/>
              </a:rPr>
              <a:t>.</a:t>
            </a:r>
          </a:p>
          <a:p>
            <a:pPr marL="400050" indent="-400050" eaLnBrk="1" hangingPunct="1">
              <a:spcBef>
                <a:spcPct val="0"/>
              </a:spcBef>
              <a:buClr>
                <a:srgbClr val="262183"/>
              </a:buClr>
              <a:buSzTx/>
              <a:buFontTx/>
              <a:buChar char="•"/>
            </a:pPr>
            <a:r>
              <a:rPr lang="en-US" altLang="en-US" sz="3200" dirty="0" smtClean="0">
                <a:latin typeface="+mn-lt"/>
              </a:rPr>
              <a:t>Needs </a:t>
            </a:r>
            <a:r>
              <a:rPr lang="en-US" altLang="en-US" sz="3200" dirty="0">
                <a:latin typeface="+mn-lt"/>
              </a:rPr>
              <a:t>more </a:t>
            </a:r>
            <a:r>
              <a:rPr lang="en-US" altLang="en-US" sz="3200" dirty="0" smtClean="0">
                <a:latin typeface="+mn-lt"/>
              </a:rPr>
              <a:t>emphasis </a:t>
            </a:r>
            <a:r>
              <a:rPr lang="en-US" altLang="en-US" sz="3200" dirty="0">
                <a:latin typeface="+mn-lt"/>
              </a:rPr>
              <a:t>in the environment, water and sanitation </a:t>
            </a:r>
            <a:r>
              <a:rPr lang="en-US" altLang="en-US" sz="3200" dirty="0" smtClean="0">
                <a:latin typeface="+mn-lt"/>
              </a:rPr>
              <a:t>   </a:t>
            </a:r>
            <a:r>
              <a:rPr lang="en-US" altLang="en-US" sz="3200" dirty="0" smtClean="0">
                <a:latin typeface="+mn-lt"/>
              </a:rPr>
              <a:t>programmes.</a:t>
            </a:r>
          </a:p>
          <a:p>
            <a:pPr marL="400050" indent="-400050" eaLnBrk="1" hangingPunct="1">
              <a:spcBef>
                <a:spcPct val="0"/>
              </a:spcBef>
              <a:buClr>
                <a:srgbClr val="262183"/>
              </a:buClr>
              <a:buSzTx/>
              <a:buFontTx/>
              <a:buChar char="•"/>
            </a:pPr>
            <a:r>
              <a:rPr lang="en-US" altLang="en-US" sz="3200" dirty="0" smtClean="0">
                <a:latin typeface="+mn-lt"/>
              </a:rPr>
              <a:t>Research </a:t>
            </a:r>
            <a:r>
              <a:rPr lang="en-US" altLang="en-US" sz="3200" dirty="0" smtClean="0">
                <a:latin typeface="+mn-lt"/>
              </a:rPr>
              <a:t>and Development efforts limited to commercial ventures in India thus unable to market products that are affordable by the poor. </a:t>
            </a:r>
            <a:endParaRPr lang="en-US" altLang="en-US" sz="3200" dirty="0" smtClean="0">
              <a:latin typeface="+mn-lt"/>
            </a:endParaRPr>
          </a:p>
          <a:p>
            <a:pPr marL="400050" indent="-400050" eaLnBrk="1" hangingPunct="1">
              <a:spcBef>
                <a:spcPct val="0"/>
              </a:spcBef>
              <a:buClr>
                <a:srgbClr val="262183"/>
              </a:buClr>
              <a:buSzTx/>
              <a:buFontTx/>
              <a:buChar char="•"/>
            </a:pPr>
            <a:r>
              <a:rPr lang="en-US" altLang="en-US" sz="3200" dirty="0" smtClean="0">
                <a:latin typeface="+mn-lt"/>
              </a:rPr>
              <a:t>Social </a:t>
            </a:r>
            <a:r>
              <a:rPr lang="en-US" altLang="en-US" sz="3200" dirty="0" smtClean="0">
                <a:latin typeface="+mn-lt"/>
              </a:rPr>
              <a:t>marketing and franchising as used in marketing of Oral </a:t>
            </a:r>
            <a:r>
              <a:rPr lang="en-US" altLang="en-US" sz="3200" dirty="0" smtClean="0">
                <a:latin typeface="+mn-lt"/>
              </a:rPr>
              <a:t>Rehydration </a:t>
            </a:r>
            <a:r>
              <a:rPr lang="en-US" altLang="en-US" sz="3200" dirty="0" smtClean="0">
                <a:latin typeface="+mn-lt"/>
              </a:rPr>
              <a:t>Salts, campaigning against diseases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E9F-A8AF-40A6-84CE-AE055EA85841}" type="datetime1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2" y="0"/>
            <a:ext cx="2890837" cy="94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606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88541"/>
            <a:ext cx="6156136" cy="74881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Methodology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F170-63AA-4B9B-8C75-407E186A4BCF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7412418"/>
              </p:ext>
            </p:extLst>
          </p:nvPr>
        </p:nvGraphicFramePr>
        <p:xfrm>
          <a:off x="2714624" y="1737360"/>
          <a:ext cx="8615363" cy="440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9066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Need Assessment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en-US" sz="2800" dirty="0"/>
              <a:t>Semi Urban areas were chosen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en-US" sz="2800" dirty="0"/>
              <a:t>Working women of Lower SES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en-US" sz="2800" dirty="0"/>
              <a:t>Sample of over 200 women was chosen through purposive sampling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en-US" sz="2800" dirty="0"/>
              <a:t>Focused group discussions and Interviews were </a:t>
            </a:r>
            <a:r>
              <a:rPr lang="en-US" sz="2800" dirty="0" smtClean="0"/>
              <a:t>used as </a:t>
            </a:r>
            <a:r>
              <a:rPr lang="en-US" sz="2800" dirty="0"/>
              <a:t>tools of data </a:t>
            </a:r>
            <a:r>
              <a:rPr lang="en-US" sz="2800" dirty="0" smtClean="0"/>
              <a:t>collection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en-US" sz="2800" dirty="0" smtClean="0"/>
              <a:t>Market survey of the available products was done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en-US" sz="2800" dirty="0" smtClean="0"/>
              <a:t>Data was </a:t>
            </a:r>
            <a:r>
              <a:rPr lang="en-US" sz="2800" dirty="0" err="1" smtClean="0"/>
              <a:t>analysed</a:t>
            </a:r>
            <a:r>
              <a:rPr lang="en-US" sz="2800" dirty="0" smtClean="0"/>
              <a:t> to identify the felt needs of the target group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82B-242B-40BC-A1A2-AC0E4919BFFB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802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88541"/>
            <a:ext cx="6156136" cy="74881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Feminine Hygiene Products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3855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931D88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Cost </a:t>
            </a:r>
            <a:r>
              <a:rPr lang="en-US" altLang="en-US" sz="2400" dirty="0">
                <a:solidFill>
                  <a:schemeClr val="tx1"/>
                </a:solidFill>
              </a:rPr>
              <a:t>profile of the branded product suits the needs of only high end of the </a:t>
            </a:r>
            <a:r>
              <a:rPr lang="en-US" altLang="en-US" sz="2400" dirty="0" smtClean="0">
                <a:solidFill>
                  <a:schemeClr val="tx1"/>
                </a:solidFill>
              </a:rPr>
              <a:t>   market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228600" indent="-228600">
              <a:buClr>
                <a:srgbClr val="931D88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Need to develop a low cost sustainable indigenous technology </a:t>
            </a:r>
          </a:p>
          <a:p>
            <a:pPr marL="228600" indent="-228600">
              <a:buClr>
                <a:srgbClr val="931D88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Cost </a:t>
            </a:r>
            <a:r>
              <a:rPr lang="en-US" altLang="en-US" sz="2400" dirty="0">
                <a:solidFill>
                  <a:schemeClr val="tx1"/>
                </a:solidFill>
              </a:rPr>
              <a:t>can be brought down by</a:t>
            </a:r>
          </a:p>
          <a:p>
            <a:pPr marL="571500" lvl="1" indent="-114300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Recycling </a:t>
            </a:r>
          </a:p>
          <a:p>
            <a:pPr marL="571500" lvl="1" indent="-1143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 Use of alternate material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Desirable properties of raw material</a:t>
            </a:r>
          </a:p>
          <a:p>
            <a:pPr marL="342900" lvl="1" indent="0">
              <a:buClr>
                <a:srgbClr val="A40C99"/>
              </a:buClr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Natural fiber, Biodegradable, Very </a:t>
            </a:r>
            <a:r>
              <a:rPr lang="en-US" altLang="en-US" sz="2400" dirty="0">
                <a:solidFill>
                  <a:schemeClr val="tx1"/>
                </a:solidFill>
              </a:rPr>
              <a:t>low cost </a:t>
            </a:r>
          </a:p>
          <a:p>
            <a:pPr marL="228600" indent="-2286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Options analyzed</a:t>
            </a:r>
          </a:p>
          <a:p>
            <a:pPr marL="285750" lvl="1" indent="0"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Cotton </a:t>
            </a:r>
            <a:r>
              <a:rPr lang="en-US" altLang="en-US" sz="2400" dirty="0">
                <a:solidFill>
                  <a:schemeClr val="tx1"/>
                </a:solidFill>
              </a:rPr>
              <a:t>Knitwear </a:t>
            </a:r>
            <a:r>
              <a:rPr lang="en-US" altLang="en-US" sz="2400" dirty="0" smtClean="0">
                <a:solidFill>
                  <a:schemeClr val="tx1"/>
                </a:solidFill>
              </a:rPr>
              <a:t>waste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F170-63AA-4B9B-8C75-407E186A4BCF}" type="datetime1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4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02.alicdn.com/kf/HTB1EfpZLXXXXXbOXFXXq6xXFXXXH/Sell-Waste-Cotton-Knit-Woven-Whaite-Col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153" y="4081862"/>
            <a:ext cx="2710917" cy="203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12" y="176232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Use and availability of Knitwear waste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12" y="1626989"/>
            <a:ext cx="10058400" cy="4023360"/>
          </a:xfrm>
        </p:spPr>
        <p:txBody>
          <a:bodyPr/>
          <a:lstStyle/>
          <a:p>
            <a:pPr marL="225425" indent="-225425">
              <a:buFont typeface="Wingdings" panose="05000000000000000000" pitchFamily="2" charset="2"/>
              <a:buChar char="§"/>
            </a:pPr>
            <a:r>
              <a:rPr lang="en-US" sz="2800" dirty="0" err="1" smtClean="0"/>
              <a:t>Tirupur</a:t>
            </a:r>
            <a:r>
              <a:rPr lang="en-US" sz="2800" dirty="0" smtClean="0"/>
              <a:t> Knitwear Industry in </a:t>
            </a:r>
            <a:r>
              <a:rPr lang="en-US" sz="2800" dirty="0" err="1" smtClean="0"/>
              <a:t>Tamilnadu</a:t>
            </a:r>
            <a:r>
              <a:rPr lang="en-US" sz="2800" dirty="0" smtClean="0"/>
              <a:t> is one of the </a:t>
            </a:r>
          </a:p>
          <a:p>
            <a:pPr marL="0" indent="0">
              <a:buNone/>
            </a:pPr>
            <a:r>
              <a:rPr lang="en-US" sz="2800" dirty="0" smtClean="0"/>
              <a:t>   largest </a:t>
            </a:r>
            <a:r>
              <a:rPr lang="en-US" sz="2800" dirty="0" smtClean="0"/>
              <a:t>cotton </a:t>
            </a:r>
            <a:r>
              <a:rPr lang="en-US" sz="2800" dirty="0" smtClean="0">
                <a:latin typeface="+mj-lt"/>
              </a:rPr>
              <a:t>garment</a:t>
            </a:r>
            <a:r>
              <a:rPr lang="en-US" sz="2800" dirty="0" smtClean="0"/>
              <a:t> manufacturing industry in India</a:t>
            </a:r>
          </a:p>
          <a:p>
            <a:pPr marL="225425" indent="-225425">
              <a:buFont typeface="Wingdings" panose="05000000000000000000" pitchFamily="2" charset="2"/>
              <a:buChar char="§"/>
            </a:pPr>
            <a:r>
              <a:rPr lang="en-US" sz="2800" dirty="0" smtClean="0"/>
              <a:t>10-20 % of the cotton knitwear is generated as a waste</a:t>
            </a:r>
          </a:p>
          <a:p>
            <a:pPr marL="225425" indent="-225425">
              <a:buFont typeface="Wingdings" panose="05000000000000000000" pitchFamily="2" charset="2"/>
              <a:buChar char="§"/>
            </a:pPr>
            <a:r>
              <a:rPr lang="en-US" sz="2800" dirty="0" smtClean="0"/>
              <a:t>Can be recycled to create more products</a:t>
            </a:r>
          </a:p>
          <a:p>
            <a:pPr marL="225425" indent="-225425">
              <a:buFont typeface="Wingdings" panose="05000000000000000000" pitchFamily="2" charset="2"/>
              <a:buChar char="§"/>
            </a:pPr>
            <a:r>
              <a:rPr lang="en-US" sz="2800" dirty="0" smtClean="0"/>
              <a:t>Need to process it effectively for product profile chosen</a:t>
            </a:r>
          </a:p>
          <a:p>
            <a:pPr marL="225425" indent="-225425">
              <a:buFont typeface="Wingdings" panose="05000000000000000000" pitchFamily="2" charset="2"/>
              <a:buChar char="§"/>
            </a:pPr>
            <a:r>
              <a:rPr lang="en-US" sz="2800" dirty="0" smtClean="0"/>
              <a:t>For Feminine hygiene products need to change of form, </a:t>
            </a:r>
          </a:p>
          <a:p>
            <a:pPr marL="0" indent="0">
              <a:buNone/>
            </a:pPr>
            <a:r>
              <a:rPr lang="en-US" sz="2800" dirty="0" smtClean="0"/>
              <a:t>   maintain hygiene properties, develop low cost technology</a:t>
            </a:r>
          </a:p>
          <a:p>
            <a:pPr marL="225425" indent="-225425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882B-242B-40BC-A1A2-AC0E4919BFFB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RUW Conference on Women and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397D-504D-4BA9-BC9A-87B8ED248B4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794" y="1626989"/>
            <a:ext cx="2782206" cy="227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77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1472</Words>
  <Application>Microsoft Office PowerPoint</Application>
  <PresentationFormat>Widescreen</PresentationFormat>
  <Paragraphs>311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Courier New</vt:lpstr>
      <vt:lpstr>Mangal</vt:lpstr>
      <vt:lpstr>Times New Roman</vt:lpstr>
      <vt:lpstr>Verdana</vt:lpstr>
      <vt:lpstr>Wingdings</vt:lpstr>
      <vt:lpstr>Retrospect</vt:lpstr>
      <vt:lpstr>Custom Design</vt:lpstr>
      <vt:lpstr>SUSTAINABLE LOW COST TECHOLOGY FOR DEVELOPMENT OF FEMININE HYGIENE PRODUCTS</vt:lpstr>
      <vt:lpstr>PowerPoint Presentation</vt:lpstr>
      <vt:lpstr>Concept of Design</vt:lpstr>
      <vt:lpstr>Overview of the study</vt:lpstr>
      <vt:lpstr>PowerPoint Presentation</vt:lpstr>
      <vt:lpstr>Methodology</vt:lpstr>
      <vt:lpstr>Need Assessment</vt:lpstr>
      <vt:lpstr>Feminine Hygiene Products</vt:lpstr>
      <vt:lpstr>Use and availability of Knitwear waste</vt:lpstr>
      <vt:lpstr>Raw Materials</vt:lpstr>
      <vt:lpstr>PowerPoint Presentation</vt:lpstr>
      <vt:lpstr>PowerPoint Presentation</vt:lpstr>
      <vt:lpstr>Comparison of Branded and Developed Sanitary Napkins</vt:lpstr>
      <vt:lpstr>PowerPoint Presentation</vt:lpstr>
      <vt:lpstr>Hygiene Parameters of Cotton Knitwear Waste Vs. Prototype Branded Napkins</vt:lpstr>
      <vt:lpstr>Limited Production Cost of Developed Prototypes</vt:lpstr>
      <vt:lpstr>PowerPoint Presentation</vt:lpstr>
      <vt:lpstr>PowerPoint Presentation</vt:lpstr>
      <vt:lpstr>PowerPoint Presentation</vt:lpstr>
      <vt:lpstr>Conclusion</vt:lpstr>
      <vt:lpstr>RUW’s initiatives towards Community based studies</vt:lpstr>
      <vt:lpstr>Research emphasis</vt:lpstr>
      <vt:lpstr>Thank you…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LOW COST TECHOLOGY FOR DEVELOPMENT OF SANITARY NAPKINS</dc:title>
  <dc:creator>Mona Suri</dc:creator>
  <cp:lastModifiedBy>Mona Suri</cp:lastModifiedBy>
  <cp:revision>47</cp:revision>
  <dcterms:created xsi:type="dcterms:W3CDTF">2016-03-13T12:48:54Z</dcterms:created>
  <dcterms:modified xsi:type="dcterms:W3CDTF">2016-04-18T21:09:55Z</dcterms:modified>
</cp:coreProperties>
</file>